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71" r:id="rId7"/>
    <p:sldId id="272" r:id="rId8"/>
    <p:sldId id="301" r:id="rId9"/>
    <p:sldId id="268" r:id="rId10"/>
    <p:sldId id="269" r:id="rId11"/>
    <p:sldId id="303" r:id="rId12"/>
    <p:sldId id="307" r:id="rId13"/>
    <p:sldId id="308" r:id="rId14"/>
    <p:sldId id="309" r:id="rId15"/>
    <p:sldId id="267" r:id="rId16"/>
    <p:sldId id="310" r:id="rId17"/>
    <p:sldId id="26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189C9"/>
    <a:srgbClr val="E40039"/>
    <a:srgbClr val="1559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831" autoAdjust="0"/>
  </p:normalViewPr>
  <p:slideViewPr>
    <p:cSldViewPr snapToGrid="0">
      <p:cViewPr varScale="1">
        <p:scale>
          <a:sx n="68" d="100"/>
          <a:sy n="68" d="100"/>
        </p:scale>
        <p:origin x="1234"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D7DCB7-A4E0-0F4C-ABD7-4B5809C639A5}" type="doc">
      <dgm:prSet loTypeId="urn:microsoft.com/office/officeart/2005/8/layout/vProcess5" loCatId="" qsTypeId="urn:microsoft.com/office/officeart/2005/8/quickstyle/simple4" qsCatId="simple" csTypeId="urn:microsoft.com/office/officeart/2005/8/colors/accent1_2" csCatId="accent1" phldr="1"/>
      <dgm:spPr/>
      <dgm:t>
        <a:bodyPr/>
        <a:lstStyle/>
        <a:p>
          <a:endParaRPr lang="en-US"/>
        </a:p>
      </dgm:t>
    </dgm:pt>
    <dgm:pt modelId="{C75E346C-022D-674E-9B16-257F02B90D4C}">
      <dgm:prSet phldrT="[Text]"/>
      <dgm:spPr>
        <a:solidFill>
          <a:srgbClr val="1189C9"/>
        </a:solidFill>
      </dgm:spPr>
      <dgm:t>
        <a:bodyPr/>
        <a:lstStyle/>
        <a:p>
          <a:r>
            <a:rPr lang="en-US" dirty="0"/>
            <a:t>Design</a:t>
          </a:r>
        </a:p>
      </dgm:t>
    </dgm:pt>
    <dgm:pt modelId="{31AD82E6-5266-EE46-B833-F9849A851E53}" type="parTrans" cxnId="{0C251CC6-8AF1-9E49-9167-F97F1F7A31D5}">
      <dgm:prSet/>
      <dgm:spPr/>
      <dgm:t>
        <a:bodyPr/>
        <a:lstStyle/>
        <a:p>
          <a:endParaRPr lang="en-US"/>
        </a:p>
      </dgm:t>
    </dgm:pt>
    <dgm:pt modelId="{5F1DBA9C-47E1-EA47-9279-603A671E59E4}" type="sibTrans" cxnId="{0C251CC6-8AF1-9E49-9167-F97F1F7A31D5}">
      <dgm:prSet/>
      <dgm:spPr>
        <a:solidFill>
          <a:srgbClr val="E40039"/>
        </a:solidFill>
      </dgm:spPr>
      <dgm:t>
        <a:bodyPr/>
        <a:lstStyle/>
        <a:p>
          <a:endParaRPr lang="en-US"/>
        </a:p>
      </dgm:t>
    </dgm:pt>
    <dgm:pt modelId="{945689E4-13FF-0341-A940-1C22F2C7437B}">
      <dgm:prSet phldrT="[Text]"/>
      <dgm:spPr>
        <a:solidFill>
          <a:srgbClr val="15598C"/>
        </a:solidFill>
      </dgm:spPr>
      <dgm:t>
        <a:bodyPr/>
        <a:lstStyle/>
        <a:p>
          <a:r>
            <a:rPr lang="en-US" dirty="0"/>
            <a:t>Implementation</a:t>
          </a:r>
        </a:p>
      </dgm:t>
    </dgm:pt>
    <dgm:pt modelId="{8B039E06-B87F-9340-8365-4F50CCA51D5D}" type="parTrans" cxnId="{526BD560-4EEA-8746-BB37-9EBB1C9D50E2}">
      <dgm:prSet/>
      <dgm:spPr/>
      <dgm:t>
        <a:bodyPr/>
        <a:lstStyle/>
        <a:p>
          <a:endParaRPr lang="en-US"/>
        </a:p>
      </dgm:t>
    </dgm:pt>
    <dgm:pt modelId="{E2541198-36CB-F141-8DE0-6CFDD74AB6E7}" type="sibTrans" cxnId="{526BD560-4EEA-8746-BB37-9EBB1C9D50E2}">
      <dgm:prSet/>
      <dgm:spPr>
        <a:solidFill>
          <a:srgbClr val="E40039"/>
        </a:solidFill>
      </dgm:spPr>
      <dgm:t>
        <a:bodyPr/>
        <a:lstStyle/>
        <a:p>
          <a:endParaRPr lang="en-US"/>
        </a:p>
      </dgm:t>
    </dgm:pt>
    <dgm:pt modelId="{BF233FE1-CE22-034B-8D0B-810094386832}">
      <dgm:prSet phldrT="[Text]"/>
      <dgm:spPr>
        <a:solidFill>
          <a:srgbClr val="1189C9"/>
        </a:solidFill>
      </dgm:spPr>
      <dgm:t>
        <a:bodyPr/>
        <a:lstStyle/>
        <a:p>
          <a:r>
            <a:rPr lang="en-US" dirty="0"/>
            <a:t>Evaluation</a:t>
          </a:r>
        </a:p>
      </dgm:t>
    </dgm:pt>
    <dgm:pt modelId="{15694767-AA74-C144-B9CE-6F390EDEC46B}" type="parTrans" cxnId="{FB0B8FD1-EA64-974E-B981-463DFEDAD4C0}">
      <dgm:prSet/>
      <dgm:spPr/>
      <dgm:t>
        <a:bodyPr/>
        <a:lstStyle/>
        <a:p>
          <a:endParaRPr lang="en-US"/>
        </a:p>
      </dgm:t>
    </dgm:pt>
    <dgm:pt modelId="{0054145E-88DD-D24D-ADE0-ADD69E338B9A}" type="sibTrans" cxnId="{FB0B8FD1-EA64-974E-B981-463DFEDAD4C0}">
      <dgm:prSet/>
      <dgm:spPr/>
      <dgm:t>
        <a:bodyPr/>
        <a:lstStyle/>
        <a:p>
          <a:endParaRPr lang="en-US"/>
        </a:p>
      </dgm:t>
    </dgm:pt>
    <dgm:pt modelId="{F511758C-C192-AF4D-BA36-B784128E1BAF}" type="pres">
      <dgm:prSet presAssocID="{10D7DCB7-A4E0-0F4C-ABD7-4B5809C639A5}" presName="outerComposite" presStyleCnt="0">
        <dgm:presLayoutVars>
          <dgm:chMax val="5"/>
          <dgm:dir/>
          <dgm:resizeHandles val="exact"/>
        </dgm:presLayoutVars>
      </dgm:prSet>
      <dgm:spPr/>
    </dgm:pt>
    <dgm:pt modelId="{26CF19C6-3D7F-E14E-8D17-B3146B75D469}" type="pres">
      <dgm:prSet presAssocID="{10D7DCB7-A4E0-0F4C-ABD7-4B5809C639A5}" presName="dummyMaxCanvas" presStyleCnt="0">
        <dgm:presLayoutVars/>
      </dgm:prSet>
      <dgm:spPr/>
    </dgm:pt>
    <dgm:pt modelId="{D8F2BA51-F08C-FF4C-9AD0-52B91B2CFD7E}" type="pres">
      <dgm:prSet presAssocID="{10D7DCB7-A4E0-0F4C-ABD7-4B5809C639A5}" presName="ThreeNodes_1" presStyleLbl="node1" presStyleIdx="0" presStyleCnt="3">
        <dgm:presLayoutVars>
          <dgm:bulletEnabled val="1"/>
        </dgm:presLayoutVars>
      </dgm:prSet>
      <dgm:spPr/>
    </dgm:pt>
    <dgm:pt modelId="{F529E1E6-DF5E-224D-9C24-6FD9CF113193}" type="pres">
      <dgm:prSet presAssocID="{10D7DCB7-A4E0-0F4C-ABD7-4B5809C639A5}" presName="ThreeNodes_2" presStyleLbl="node1" presStyleIdx="1" presStyleCnt="3">
        <dgm:presLayoutVars>
          <dgm:bulletEnabled val="1"/>
        </dgm:presLayoutVars>
      </dgm:prSet>
      <dgm:spPr/>
    </dgm:pt>
    <dgm:pt modelId="{ABA83146-8500-DA4B-892D-027CD6704454}" type="pres">
      <dgm:prSet presAssocID="{10D7DCB7-A4E0-0F4C-ABD7-4B5809C639A5}" presName="ThreeNodes_3" presStyleLbl="node1" presStyleIdx="2" presStyleCnt="3">
        <dgm:presLayoutVars>
          <dgm:bulletEnabled val="1"/>
        </dgm:presLayoutVars>
      </dgm:prSet>
      <dgm:spPr/>
    </dgm:pt>
    <dgm:pt modelId="{E4D82A6F-0755-9B4A-905E-6A9F9A8164DA}" type="pres">
      <dgm:prSet presAssocID="{10D7DCB7-A4E0-0F4C-ABD7-4B5809C639A5}" presName="ThreeConn_1-2" presStyleLbl="fgAccFollowNode1" presStyleIdx="0" presStyleCnt="2">
        <dgm:presLayoutVars>
          <dgm:bulletEnabled val="1"/>
        </dgm:presLayoutVars>
      </dgm:prSet>
      <dgm:spPr/>
    </dgm:pt>
    <dgm:pt modelId="{FBD6BB16-1F97-4D45-A0AE-3FDD040BA92C}" type="pres">
      <dgm:prSet presAssocID="{10D7DCB7-A4E0-0F4C-ABD7-4B5809C639A5}" presName="ThreeConn_2-3" presStyleLbl="fgAccFollowNode1" presStyleIdx="1" presStyleCnt="2">
        <dgm:presLayoutVars>
          <dgm:bulletEnabled val="1"/>
        </dgm:presLayoutVars>
      </dgm:prSet>
      <dgm:spPr/>
    </dgm:pt>
    <dgm:pt modelId="{BCCFB60B-53EE-A543-ADCE-AE1AB431C852}" type="pres">
      <dgm:prSet presAssocID="{10D7DCB7-A4E0-0F4C-ABD7-4B5809C639A5}" presName="ThreeNodes_1_text" presStyleLbl="node1" presStyleIdx="2" presStyleCnt="3">
        <dgm:presLayoutVars>
          <dgm:bulletEnabled val="1"/>
        </dgm:presLayoutVars>
      </dgm:prSet>
      <dgm:spPr/>
    </dgm:pt>
    <dgm:pt modelId="{0FE597F7-94F4-E24E-B714-09027BAF089B}" type="pres">
      <dgm:prSet presAssocID="{10D7DCB7-A4E0-0F4C-ABD7-4B5809C639A5}" presName="ThreeNodes_2_text" presStyleLbl="node1" presStyleIdx="2" presStyleCnt="3">
        <dgm:presLayoutVars>
          <dgm:bulletEnabled val="1"/>
        </dgm:presLayoutVars>
      </dgm:prSet>
      <dgm:spPr/>
    </dgm:pt>
    <dgm:pt modelId="{1F7ED087-C7B3-304B-A87F-D31E367656E3}" type="pres">
      <dgm:prSet presAssocID="{10D7DCB7-A4E0-0F4C-ABD7-4B5809C639A5}" presName="ThreeNodes_3_text" presStyleLbl="node1" presStyleIdx="2" presStyleCnt="3">
        <dgm:presLayoutVars>
          <dgm:bulletEnabled val="1"/>
        </dgm:presLayoutVars>
      </dgm:prSet>
      <dgm:spPr/>
    </dgm:pt>
  </dgm:ptLst>
  <dgm:cxnLst>
    <dgm:cxn modelId="{9829DA23-5078-3C4D-A1B7-79A8CCEAF9EC}" type="presOf" srcId="{945689E4-13FF-0341-A940-1C22F2C7437B}" destId="{0FE597F7-94F4-E24E-B714-09027BAF089B}" srcOrd="1" destOrd="0" presId="urn:microsoft.com/office/officeart/2005/8/layout/vProcess5"/>
    <dgm:cxn modelId="{4B596C34-511E-6942-A4E3-F65759E4711D}" type="presOf" srcId="{C75E346C-022D-674E-9B16-257F02B90D4C}" destId="{D8F2BA51-F08C-FF4C-9AD0-52B91B2CFD7E}" srcOrd="0" destOrd="0" presId="urn:microsoft.com/office/officeart/2005/8/layout/vProcess5"/>
    <dgm:cxn modelId="{3C837835-4DCC-0F4B-B811-6504D5B5E54B}" type="presOf" srcId="{10D7DCB7-A4E0-0F4C-ABD7-4B5809C639A5}" destId="{F511758C-C192-AF4D-BA36-B784128E1BAF}" srcOrd="0" destOrd="0" presId="urn:microsoft.com/office/officeart/2005/8/layout/vProcess5"/>
    <dgm:cxn modelId="{986DF335-0B95-2F40-97A8-7CCF6D41FE93}" type="presOf" srcId="{945689E4-13FF-0341-A940-1C22F2C7437B}" destId="{F529E1E6-DF5E-224D-9C24-6FD9CF113193}" srcOrd="0" destOrd="0" presId="urn:microsoft.com/office/officeart/2005/8/layout/vProcess5"/>
    <dgm:cxn modelId="{526BD560-4EEA-8746-BB37-9EBB1C9D50E2}" srcId="{10D7DCB7-A4E0-0F4C-ABD7-4B5809C639A5}" destId="{945689E4-13FF-0341-A940-1C22F2C7437B}" srcOrd="1" destOrd="0" parTransId="{8B039E06-B87F-9340-8365-4F50CCA51D5D}" sibTransId="{E2541198-36CB-F141-8DE0-6CFDD74AB6E7}"/>
    <dgm:cxn modelId="{616C7443-9AF4-F44D-BE16-821903B88E3F}" type="presOf" srcId="{BF233FE1-CE22-034B-8D0B-810094386832}" destId="{1F7ED087-C7B3-304B-A87F-D31E367656E3}" srcOrd="1" destOrd="0" presId="urn:microsoft.com/office/officeart/2005/8/layout/vProcess5"/>
    <dgm:cxn modelId="{5CD52E81-E06B-7547-A06E-A67541FAD622}" type="presOf" srcId="{BF233FE1-CE22-034B-8D0B-810094386832}" destId="{ABA83146-8500-DA4B-892D-027CD6704454}" srcOrd="0" destOrd="0" presId="urn:microsoft.com/office/officeart/2005/8/layout/vProcess5"/>
    <dgm:cxn modelId="{23DBABA2-5CCC-B646-8A6D-1EF0AD9D3294}" type="presOf" srcId="{5F1DBA9C-47E1-EA47-9279-603A671E59E4}" destId="{E4D82A6F-0755-9B4A-905E-6A9F9A8164DA}" srcOrd="0" destOrd="0" presId="urn:microsoft.com/office/officeart/2005/8/layout/vProcess5"/>
    <dgm:cxn modelId="{AAA235B8-BAB6-544A-8CDF-BC072C2C4720}" type="presOf" srcId="{C75E346C-022D-674E-9B16-257F02B90D4C}" destId="{BCCFB60B-53EE-A543-ADCE-AE1AB431C852}" srcOrd="1" destOrd="0" presId="urn:microsoft.com/office/officeart/2005/8/layout/vProcess5"/>
    <dgm:cxn modelId="{0C251CC6-8AF1-9E49-9167-F97F1F7A31D5}" srcId="{10D7DCB7-A4E0-0F4C-ABD7-4B5809C639A5}" destId="{C75E346C-022D-674E-9B16-257F02B90D4C}" srcOrd="0" destOrd="0" parTransId="{31AD82E6-5266-EE46-B833-F9849A851E53}" sibTransId="{5F1DBA9C-47E1-EA47-9279-603A671E59E4}"/>
    <dgm:cxn modelId="{FB0B8FD1-EA64-974E-B981-463DFEDAD4C0}" srcId="{10D7DCB7-A4E0-0F4C-ABD7-4B5809C639A5}" destId="{BF233FE1-CE22-034B-8D0B-810094386832}" srcOrd="2" destOrd="0" parTransId="{15694767-AA74-C144-B9CE-6F390EDEC46B}" sibTransId="{0054145E-88DD-D24D-ADE0-ADD69E338B9A}"/>
    <dgm:cxn modelId="{3BE6D0FB-F220-9B4B-AA28-FA4FB511129F}" type="presOf" srcId="{E2541198-36CB-F141-8DE0-6CFDD74AB6E7}" destId="{FBD6BB16-1F97-4D45-A0AE-3FDD040BA92C}" srcOrd="0" destOrd="0" presId="urn:microsoft.com/office/officeart/2005/8/layout/vProcess5"/>
    <dgm:cxn modelId="{A6754406-181B-C748-B6D0-2A7510A86AD1}" type="presParOf" srcId="{F511758C-C192-AF4D-BA36-B784128E1BAF}" destId="{26CF19C6-3D7F-E14E-8D17-B3146B75D469}" srcOrd="0" destOrd="0" presId="urn:microsoft.com/office/officeart/2005/8/layout/vProcess5"/>
    <dgm:cxn modelId="{24B0AE14-C244-5E46-A54B-76D9773BB21D}" type="presParOf" srcId="{F511758C-C192-AF4D-BA36-B784128E1BAF}" destId="{D8F2BA51-F08C-FF4C-9AD0-52B91B2CFD7E}" srcOrd="1" destOrd="0" presId="urn:microsoft.com/office/officeart/2005/8/layout/vProcess5"/>
    <dgm:cxn modelId="{0B9F2DCA-DD76-B54A-96A0-6198A1B8E6DF}" type="presParOf" srcId="{F511758C-C192-AF4D-BA36-B784128E1BAF}" destId="{F529E1E6-DF5E-224D-9C24-6FD9CF113193}" srcOrd="2" destOrd="0" presId="urn:microsoft.com/office/officeart/2005/8/layout/vProcess5"/>
    <dgm:cxn modelId="{6E04768F-71A2-7C49-8563-0F2C2CCC6811}" type="presParOf" srcId="{F511758C-C192-AF4D-BA36-B784128E1BAF}" destId="{ABA83146-8500-DA4B-892D-027CD6704454}" srcOrd="3" destOrd="0" presId="urn:microsoft.com/office/officeart/2005/8/layout/vProcess5"/>
    <dgm:cxn modelId="{C390D7E8-51DC-C646-A651-91D18D201877}" type="presParOf" srcId="{F511758C-C192-AF4D-BA36-B784128E1BAF}" destId="{E4D82A6F-0755-9B4A-905E-6A9F9A8164DA}" srcOrd="4" destOrd="0" presId="urn:microsoft.com/office/officeart/2005/8/layout/vProcess5"/>
    <dgm:cxn modelId="{6C68C274-9642-5148-9034-5FFF01848EF2}" type="presParOf" srcId="{F511758C-C192-AF4D-BA36-B784128E1BAF}" destId="{FBD6BB16-1F97-4D45-A0AE-3FDD040BA92C}" srcOrd="5" destOrd="0" presId="urn:microsoft.com/office/officeart/2005/8/layout/vProcess5"/>
    <dgm:cxn modelId="{3D56E25B-B072-554B-A1A8-552DC479589E}" type="presParOf" srcId="{F511758C-C192-AF4D-BA36-B784128E1BAF}" destId="{BCCFB60B-53EE-A543-ADCE-AE1AB431C852}" srcOrd="6" destOrd="0" presId="urn:microsoft.com/office/officeart/2005/8/layout/vProcess5"/>
    <dgm:cxn modelId="{F673F8F6-C379-8846-8038-CA1535F35BEE}" type="presParOf" srcId="{F511758C-C192-AF4D-BA36-B784128E1BAF}" destId="{0FE597F7-94F4-E24E-B714-09027BAF089B}" srcOrd="7" destOrd="0" presId="urn:microsoft.com/office/officeart/2005/8/layout/vProcess5"/>
    <dgm:cxn modelId="{3824D780-F9FF-994F-B67B-8BF324DA02F7}" type="presParOf" srcId="{F511758C-C192-AF4D-BA36-B784128E1BAF}" destId="{1F7ED087-C7B3-304B-A87F-D31E367656E3}"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DAF60B-7226-8A49-9DC2-78CDA9F48D4D}"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81020BEB-29A0-D245-8B47-6237758C3B43}">
      <dgm:prSet phldrT="[Text]"/>
      <dgm:spPr>
        <a:solidFill>
          <a:srgbClr val="1189C9">
            <a:alpha val="90000"/>
          </a:srgbClr>
        </a:solidFill>
      </dgm:spPr>
      <dgm:t>
        <a:bodyPr/>
        <a:lstStyle/>
        <a:p>
          <a:r>
            <a:rPr lang="en-US" dirty="0"/>
            <a:t>Evaluation</a:t>
          </a:r>
        </a:p>
      </dgm:t>
    </dgm:pt>
    <dgm:pt modelId="{1DEA2055-E1A5-494E-B82A-7A1FAA00114F}" type="sibTrans" cxnId="{EB7500F4-83F4-7442-B688-F6B9F0A15204}">
      <dgm:prSet/>
      <dgm:spPr/>
      <dgm:t>
        <a:bodyPr/>
        <a:lstStyle/>
        <a:p>
          <a:endParaRPr lang="en-US"/>
        </a:p>
      </dgm:t>
    </dgm:pt>
    <dgm:pt modelId="{6155CB09-1778-184C-84B4-DEFD5CF2522D}" type="parTrans" cxnId="{EB7500F4-83F4-7442-B688-F6B9F0A15204}">
      <dgm:prSet/>
      <dgm:spPr/>
      <dgm:t>
        <a:bodyPr/>
        <a:lstStyle/>
        <a:p>
          <a:endParaRPr lang="en-US"/>
        </a:p>
      </dgm:t>
    </dgm:pt>
    <dgm:pt modelId="{140B9B50-C565-8D41-9FEA-D12470DBD761}">
      <dgm:prSet phldrT="[Text]"/>
      <dgm:spPr>
        <a:solidFill>
          <a:srgbClr val="15598C">
            <a:alpha val="90000"/>
          </a:srgbClr>
        </a:solidFill>
      </dgm:spPr>
      <dgm:t>
        <a:bodyPr/>
        <a:lstStyle/>
        <a:p>
          <a:r>
            <a:rPr lang="en-US"/>
            <a:t>Delivery</a:t>
          </a:r>
        </a:p>
      </dgm:t>
    </dgm:pt>
    <dgm:pt modelId="{A1D3068B-7EE6-0248-A933-4A8FEC6079D9}" type="sibTrans" cxnId="{5566A34D-C7C7-3546-B37C-2F8567957B68}">
      <dgm:prSet/>
      <dgm:spPr/>
      <dgm:t>
        <a:bodyPr/>
        <a:lstStyle/>
        <a:p>
          <a:endParaRPr lang="en-US"/>
        </a:p>
      </dgm:t>
    </dgm:pt>
    <dgm:pt modelId="{1E3EBC54-701D-0F45-9519-6E356DFC7C64}" type="parTrans" cxnId="{5566A34D-C7C7-3546-B37C-2F8567957B68}">
      <dgm:prSet/>
      <dgm:spPr/>
      <dgm:t>
        <a:bodyPr/>
        <a:lstStyle/>
        <a:p>
          <a:endParaRPr lang="en-US"/>
        </a:p>
      </dgm:t>
    </dgm:pt>
    <dgm:pt modelId="{B8EEB327-6547-9549-BF19-15815D8DB174}">
      <dgm:prSet phldrT="[Text]"/>
      <dgm:spPr>
        <a:solidFill>
          <a:srgbClr val="1189C9">
            <a:alpha val="90000"/>
          </a:srgbClr>
        </a:solidFill>
      </dgm:spPr>
      <dgm:t>
        <a:bodyPr/>
        <a:lstStyle/>
        <a:p>
          <a:r>
            <a:rPr lang="en-US" dirty="0"/>
            <a:t>Design</a:t>
          </a:r>
        </a:p>
      </dgm:t>
    </dgm:pt>
    <dgm:pt modelId="{F1080503-11DC-F04D-BB5F-BCCB254A78DA}" type="sibTrans" cxnId="{BC3573F5-9AEA-E346-9154-30168D7A735F}">
      <dgm:prSet/>
      <dgm:spPr/>
      <dgm:t>
        <a:bodyPr/>
        <a:lstStyle/>
        <a:p>
          <a:endParaRPr lang="en-US"/>
        </a:p>
      </dgm:t>
    </dgm:pt>
    <dgm:pt modelId="{0F9CBA67-90C7-854D-A5FE-3C3CA117C0C9}" type="parTrans" cxnId="{BC3573F5-9AEA-E346-9154-30168D7A735F}">
      <dgm:prSet/>
      <dgm:spPr/>
      <dgm:t>
        <a:bodyPr/>
        <a:lstStyle/>
        <a:p>
          <a:endParaRPr lang="en-US"/>
        </a:p>
      </dgm:t>
    </dgm:pt>
    <dgm:pt modelId="{F3553322-46EC-E945-90E2-6785EFBCB0EA}">
      <dgm:prSet phldrT="[Text]"/>
      <dgm:spPr>
        <a:solidFill>
          <a:srgbClr val="15598C">
            <a:alpha val="90000"/>
          </a:srgbClr>
        </a:solidFill>
      </dgm:spPr>
      <dgm:t>
        <a:bodyPr/>
        <a:lstStyle/>
        <a:p>
          <a:r>
            <a:rPr lang="en-US" dirty="0"/>
            <a:t>Planning</a:t>
          </a:r>
        </a:p>
      </dgm:t>
    </dgm:pt>
    <dgm:pt modelId="{E9C5A8FC-D259-BF4E-B368-FAD9E9131522}" type="sibTrans" cxnId="{7DF5688C-7CE7-964B-85DD-FCD4A554E0E5}">
      <dgm:prSet/>
      <dgm:spPr/>
      <dgm:t>
        <a:bodyPr/>
        <a:lstStyle/>
        <a:p>
          <a:endParaRPr lang="en-US"/>
        </a:p>
      </dgm:t>
    </dgm:pt>
    <dgm:pt modelId="{C5B1AFED-8485-D64F-A8BA-11E4C0E1B192}" type="parTrans" cxnId="{7DF5688C-7CE7-964B-85DD-FCD4A554E0E5}">
      <dgm:prSet/>
      <dgm:spPr/>
      <dgm:t>
        <a:bodyPr/>
        <a:lstStyle/>
        <a:p>
          <a:endParaRPr lang="en-US"/>
        </a:p>
      </dgm:t>
    </dgm:pt>
    <dgm:pt modelId="{F4CCEE03-5C06-A54E-8185-E984D940853C}" type="pres">
      <dgm:prSet presAssocID="{9BDAF60B-7226-8A49-9DC2-78CDA9F48D4D}" presName="cycleMatrixDiagram" presStyleCnt="0">
        <dgm:presLayoutVars>
          <dgm:chMax val="1"/>
          <dgm:dir/>
          <dgm:animLvl val="lvl"/>
          <dgm:resizeHandles val="exact"/>
        </dgm:presLayoutVars>
      </dgm:prSet>
      <dgm:spPr/>
    </dgm:pt>
    <dgm:pt modelId="{303AF4A6-552A-A54E-B9D9-0BEA7F3BE7F1}" type="pres">
      <dgm:prSet presAssocID="{9BDAF60B-7226-8A49-9DC2-78CDA9F48D4D}" presName="children" presStyleCnt="0"/>
      <dgm:spPr/>
    </dgm:pt>
    <dgm:pt modelId="{47A8C602-D2BB-1D47-A094-04D1E0C173C5}" type="pres">
      <dgm:prSet presAssocID="{9BDAF60B-7226-8A49-9DC2-78CDA9F48D4D}" presName="childPlaceholder" presStyleCnt="0"/>
      <dgm:spPr/>
    </dgm:pt>
    <dgm:pt modelId="{A42EE15B-9B96-1D4F-95B2-189D3BC8736A}" type="pres">
      <dgm:prSet presAssocID="{9BDAF60B-7226-8A49-9DC2-78CDA9F48D4D}" presName="circle" presStyleCnt="0"/>
      <dgm:spPr/>
    </dgm:pt>
    <dgm:pt modelId="{C0E3CD27-C996-7B46-9903-B7526DB86D38}" type="pres">
      <dgm:prSet presAssocID="{9BDAF60B-7226-8A49-9DC2-78CDA9F48D4D}" presName="quadrant1" presStyleLbl="node1" presStyleIdx="0" presStyleCnt="4" custLinFactNeighborX="283" custLinFactNeighborY="93">
        <dgm:presLayoutVars>
          <dgm:chMax val="1"/>
          <dgm:bulletEnabled val="1"/>
        </dgm:presLayoutVars>
      </dgm:prSet>
      <dgm:spPr/>
    </dgm:pt>
    <dgm:pt modelId="{DB7C9D03-9406-004B-8B79-3F486E901BDD}" type="pres">
      <dgm:prSet presAssocID="{9BDAF60B-7226-8A49-9DC2-78CDA9F48D4D}" presName="quadrant2" presStyleLbl="node1" presStyleIdx="1" presStyleCnt="4">
        <dgm:presLayoutVars>
          <dgm:chMax val="1"/>
          <dgm:bulletEnabled val="1"/>
        </dgm:presLayoutVars>
      </dgm:prSet>
      <dgm:spPr/>
    </dgm:pt>
    <dgm:pt modelId="{B9F5B54F-C861-2F4D-858D-579966DE10D7}" type="pres">
      <dgm:prSet presAssocID="{9BDAF60B-7226-8A49-9DC2-78CDA9F48D4D}" presName="quadrant3" presStyleLbl="node1" presStyleIdx="2" presStyleCnt="4">
        <dgm:presLayoutVars>
          <dgm:chMax val="1"/>
          <dgm:bulletEnabled val="1"/>
        </dgm:presLayoutVars>
      </dgm:prSet>
      <dgm:spPr/>
    </dgm:pt>
    <dgm:pt modelId="{7D5B6CA0-1E87-394B-89A5-944ED69B6B9F}" type="pres">
      <dgm:prSet presAssocID="{9BDAF60B-7226-8A49-9DC2-78CDA9F48D4D}" presName="quadrant4" presStyleLbl="node1" presStyleIdx="3" presStyleCnt="4">
        <dgm:presLayoutVars>
          <dgm:chMax val="1"/>
          <dgm:bulletEnabled val="1"/>
        </dgm:presLayoutVars>
      </dgm:prSet>
      <dgm:spPr/>
    </dgm:pt>
    <dgm:pt modelId="{86347A79-360D-B24C-B9BA-EFD6DF1BF90C}" type="pres">
      <dgm:prSet presAssocID="{9BDAF60B-7226-8A49-9DC2-78CDA9F48D4D}" presName="quadrantPlaceholder" presStyleCnt="0"/>
      <dgm:spPr/>
    </dgm:pt>
    <dgm:pt modelId="{4EA3AF0D-EF3E-DA47-BA30-DF2EEFD8C01A}" type="pres">
      <dgm:prSet presAssocID="{9BDAF60B-7226-8A49-9DC2-78CDA9F48D4D}" presName="center1" presStyleLbl="fgShp" presStyleIdx="0" presStyleCnt="2"/>
      <dgm:spPr>
        <a:solidFill>
          <a:srgbClr val="E40039">
            <a:alpha val="90000"/>
          </a:srgbClr>
        </a:solidFill>
      </dgm:spPr>
    </dgm:pt>
    <dgm:pt modelId="{71400A5C-B373-8B4B-98C6-6F896067F79F}" type="pres">
      <dgm:prSet presAssocID="{9BDAF60B-7226-8A49-9DC2-78CDA9F48D4D}" presName="center2" presStyleLbl="fgShp" presStyleIdx="1" presStyleCnt="2"/>
      <dgm:spPr>
        <a:solidFill>
          <a:srgbClr val="E40039">
            <a:alpha val="90000"/>
          </a:srgbClr>
        </a:solidFill>
      </dgm:spPr>
    </dgm:pt>
  </dgm:ptLst>
  <dgm:cxnLst>
    <dgm:cxn modelId="{A6930735-16C4-E14D-898E-BF076A80E032}" type="presOf" srcId="{B8EEB327-6547-9549-BF19-15815D8DB174}" destId="{DB7C9D03-9406-004B-8B79-3F486E901BDD}" srcOrd="0" destOrd="0" presId="urn:microsoft.com/office/officeart/2005/8/layout/cycle4"/>
    <dgm:cxn modelId="{5566A34D-C7C7-3546-B37C-2F8567957B68}" srcId="{9BDAF60B-7226-8A49-9DC2-78CDA9F48D4D}" destId="{140B9B50-C565-8D41-9FEA-D12470DBD761}" srcOrd="2" destOrd="0" parTransId="{1E3EBC54-701D-0F45-9519-6E356DFC7C64}" sibTransId="{A1D3068B-7EE6-0248-A933-4A8FEC6079D9}"/>
    <dgm:cxn modelId="{7DF5688C-7CE7-964B-85DD-FCD4A554E0E5}" srcId="{9BDAF60B-7226-8A49-9DC2-78CDA9F48D4D}" destId="{F3553322-46EC-E945-90E2-6785EFBCB0EA}" srcOrd="0" destOrd="0" parTransId="{C5B1AFED-8485-D64F-A8BA-11E4C0E1B192}" sibTransId="{E9C5A8FC-D259-BF4E-B368-FAD9E9131522}"/>
    <dgm:cxn modelId="{280DA8BA-66F8-B146-BD29-C66F7407C07D}" type="presOf" srcId="{140B9B50-C565-8D41-9FEA-D12470DBD761}" destId="{B9F5B54F-C861-2F4D-858D-579966DE10D7}" srcOrd="0" destOrd="0" presId="urn:microsoft.com/office/officeart/2005/8/layout/cycle4"/>
    <dgm:cxn modelId="{E24857C6-9AF9-B04E-8A96-07A2BF79FF36}" type="presOf" srcId="{81020BEB-29A0-D245-8B47-6237758C3B43}" destId="{7D5B6CA0-1E87-394B-89A5-944ED69B6B9F}" srcOrd="0" destOrd="0" presId="urn:microsoft.com/office/officeart/2005/8/layout/cycle4"/>
    <dgm:cxn modelId="{15EF47DF-1391-B041-8DD7-17EBB68189C0}" type="presOf" srcId="{9BDAF60B-7226-8A49-9DC2-78CDA9F48D4D}" destId="{F4CCEE03-5C06-A54E-8185-E984D940853C}" srcOrd="0" destOrd="0" presId="urn:microsoft.com/office/officeart/2005/8/layout/cycle4"/>
    <dgm:cxn modelId="{BFDF88F0-C477-8242-A116-24AC30A37860}" type="presOf" srcId="{F3553322-46EC-E945-90E2-6785EFBCB0EA}" destId="{C0E3CD27-C996-7B46-9903-B7526DB86D38}" srcOrd="0" destOrd="0" presId="urn:microsoft.com/office/officeart/2005/8/layout/cycle4"/>
    <dgm:cxn modelId="{EB7500F4-83F4-7442-B688-F6B9F0A15204}" srcId="{9BDAF60B-7226-8A49-9DC2-78CDA9F48D4D}" destId="{81020BEB-29A0-D245-8B47-6237758C3B43}" srcOrd="3" destOrd="0" parTransId="{6155CB09-1778-184C-84B4-DEFD5CF2522D}" sibTransId="{1DEA2055-E1A5-494E-B82A-7A1FAA00114F}"/>
    <dgm:cxn modelId="{BC3573F5-9AEA-E346-9154-30168D7A735F}" srcId="{9BDAF60B-7226-8A49-9DC2-78CDA9F48D4D}" destId="{B8EEB327-6547-9549-BF19-15815D8DB174}" srcOrd="1" destOrd="0" parTransId="{0F9CBA67-90C7-854D-A5FE-3C3CA117C0C9}" sibTransId="{F1080503-11DC-F04D-BB5F-BCCB254A78DA}"/>
    <dgm:cxn modelId="{A9ABC238-8D72-5E46-B9F0-46387F9E568A}" type="presParOf" srcId="{F4CCEE03-5C06-A54E-8185-E984D940853C}" destId="{303AF4A6-552A-A54E-B9D9-0BEA7F3BE7F1}" srcOrd="0" destOrd="0" presId="urn:microsoft.com/office/officeart/2005/8/layout/cycle4"/>
    <dgm:cxn modelId="{0DD6E564-6E31-5D43-8F23-DBDED384FA13}" type="presParOf" srcId="{303AF4A6-552A-A54E-B9D9-0BEA7F3BE7F1}" destId="{47A8C602-D2BB-1D47-A094-04D1E0C173C5}" srcOrd="0" destOrd="0" presId="urn:microsoft.com/office/officeart/2005/8/layout/cycle4"/>
    <dgm:cxn modelId="{5630E405-92CD-114F-8FA7-0148E7B826A7}" type="presParOf" srcId="{F4CCEE03-5C06-A54E-8185-E984D940853C}" destId="{A42EE15B-9B96-1D4F-95B2-189D3BC8736A}" srcOrd="1" destOrd="0" presId="urn:microsoft.com/office/officeart/2005/8/layout/cycle4"/>
    <dgm:cxn modelId="{55DF070C-7839-D542-B6C6-2D4DE444893A}" type="presParOf" srcId="{A42EE15B-9B96-1D4F-95B2-189D3BC8736A}" destId="{C0E3CD27-C996-7B46-9903-B7526DB86D38}" srcOrd="0" destOrd="0" presId="urn:microsoft.com/office/officeart/2005/8/layout/cycle4"/>
    <dgm:cxn modelId="{B81B586C-7EB9-D449-AE32-F85E34ECB109}" type="presParOf" srcId="{A42EE15B-9B96-1D4F-95B2-189D3BC8736A}" destId="{DB7C9D03-9406-004B-8B79-3F486E901BDD}" srcOrd="1" destOrd="0" presId="urn:microsoft.com/office/officeart/2005/8/layout/cycle4"/>
    <dgm:cxn modelId="{BD9D416E-6D1B-2547-82B0-C39F2BA682CF}" type="presParOf" srcId="{A42EE15B-9B96-1D4F-95B2-189D3BC8736A}" destId="{B9F5B54F-C861-2F4D-858D-579966DE10D7}" srcOrd="2" destOrd="0" presId="urn:microsoft.com/office/officeart/2005/8/layout/cycle4"/>
    <dgm:cxn modelId="{CF184E10-A2D4-2E45-A655-8EB8475EF94C}" type="presParOf" srcId="{A42EE15B-9B96-1D4F-95B2-189D3BC8736A}" destId="{7D5B6CA0-1E87-394B-89A5-944ED69B6B9F}" srcOrd="3" destOrd="0" presId="urn:microsoft.com/office/officeart/2005/8/layout/cycle4"/>
    <dgm:cxn modelId="{C02A0357-75D5-E942-B2DB-CD33AECD4737}" type="presParOf" srcId="{A42EE15B-9B96-1D4F-95B2-189D3BC8736A}" destId="{86347A79-360D-B24C-B9BA-EFD6DF1BF90C}" srcOrd="4" destOrd="0" presId="urn:microsoft.com/office/officeart/2005/8/layout/cycle4"/>
    <dgm:cxn modelId="{569F2C08-7461-6742-B238-2435A906A1A3}" type="presParOf" srcId="{F4CCEE03-5C06-A54E-8185-E984D940853C}" destId="{4EA3AF0D-EF3E-DA47-BA30-DF2EEFD8C01A}" srcOrd="2" destOrd="0" presId="urn:microsoft.com/office/officeart/2005/8/layout/cycle4"/>
    <dgm:cxn modelId="{8441F1CD-13C2-264E-B50C-96872499F940}" type="presParOf" srcId="{F4CCEE03-5C06-A54E-8185-E984D940853C}" destId="{71400A5C-B373-8B4B-98C6-6F896067F79F}"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3CE20F-1380-5B4C-A1EE-5C2DFDEEE017}" type="doc">
      <dgm:prSet loTypeId="urn:microsoft.com/office/officeart/2005/8/layout/matrix1" loCatId="" qsTypeId="urn:microsoft.com/office/officeart/2005/8/quickstyle/simple4" qsCatId="simple" csTypeId="urn:microsoft.com/office/officeart/2005/8/colors/accent1_2" csCatId="accent1" phldr="1"/>
      <dgm:spPr/>
      <dgm:t>
        <a:bodyPr/>
        <a:lstStyle/>
        <a:p>
          <a:endParaRPr lang="en-US"/>
        </a:p>
      </dgm:t>
    </dgm:pt>
    <dgm:pt modelId="{F43C307A-21E9-A34C-A41E-0F550A2C7F3C}">
      <dgm:prSet custT="1"/>
      <dgm:spPr>
        <a:solidFill>
          <a:srgbClr val="1189C9">
            <a:alpha val="90000"/>
          </a:srgbClr>
        </a:solidFill>
      </dgm:spPr>
      <dgm:t>
        <a:bodyPr/>
        <a:lstStyle/>
        <a:p>
          <a:pPr rtl="0"/>
          <a:r>
            <a:rPr lang="en-US" sz="1800" dirty="0"/>
            <a:t>Perception</a:t>
          </a:r>
        </a:p>
      </dgm:t>
    </dgm:pt>
    <dgm:pt modelId="{B846970D-F8AD-544B-8414-E202BAD68860}" type="parTrans" cxnId="{DE8A7FCA-6FB3-D24B-A8D8-3BDD464F0158}">
      <dgm:prSet/>
      <dgm:spPr/>
      <dgm:t>
        <a:bodyPr/>
        <a:lstStyle/>
        <a:p>
          <a:endParaRPr lang="en-US"/>
        </a:p>
      </dgm:t>
    </dgm:pt>
    <dgm:pt modelId="{3DCBF149-B81C-534B-9F1B-A7A0A71F4DBD}" type="sibTrans" cxnId="{DE8A7FCA-6FB3-D24B-A8D8-3BDD464F0158}">
      <dgm:prSet/>
      <dgm:spPr/>
      <dgm:t>
        <a:bodyPr/>
        <a:lstStyle/>
        <a:p>
          <a:endParaRPr lang="en-US"/>
        </a:p>
      </dgm:t>
    </dgm:pt>
    <dgm:pt modelId="{1E1F1A67-9784-3349-9E2D-BEEE0F9ECCF4}">
      <dgm:prSet custT="1"/>
      <dgm:spPr>
        <a:solidFill>
          <a:srgbClr val="1189C9">
            <a:alpha val="90000"/>
          </a:srgbClr>
        </a:solidFill>
      </dgm:spPr>
      <dgm:t>
        <a:bodyPr/>
        <a:lstStyle/>
        <a:p>
          <a:pPr rtl="0"/>
          <a:r>
            <a:rPr lang="en-US" sz="1800" dirty="0"/>
            <a:t> Flexibility	</a:t>
          </a:r>
        </a:p>
      </dgm:t>
    </dgm:pt>
    <dgm:pt modelId="{E27C85F9-1E5F-8C48-88E1-63958DDB1275}" type="parTrans" cxnId="{D8BE936E-3FA2-634C-9141-297909B722BE}">
      <dgm:prSet/>
      <dgm:spPr/>
      <dgm:t>
        <a:bodyPr/>
        <a:lstStyle/>
        <a:p>
          <a:endParaRPr lang="en-US"/>
        </a:p>
      </dgm:t>
    </dgm:pt>
    <dgm:pt modelId="{53B2C5E4-53F3-7F4B-9B54-774FE138F287}" type="sibTrans" cxnId="{D8BE936E-3FA2-634C-9141-297909B722BE}">
      <dgm:prSet/>
      <dgm:spPr/>
      <dgm:t>
        <a:bodyPr/>
        <a:lstStyle/>
        <a:p>
          <a:endParaRPr lang="en-US"/>
        </a:p>
      </dgm:t>
    </dgm:pt>
    <dgm:pt modelId="{2801BEAD-0958-4746-B9EC-EF9E5093073A}">
      <dgm:prSet custT="1"/>
      <dgm:spPr>
        <a:solidFill>
          <a:srgbClr val="15598C">
            <a:alpha val="90000"/>
          </a:srgbClr>
        </a:solidFill>
      </dgm:spPr>
      <dgm:t>
        <a:bodyPr/>
        <a:lstStyle/>
        <a:p>
          <a:pPr rtl="0"/>
          <a:r>
            <a:rPr lang="en-US" sz="1800" dirty="0"/>
            <a:t>Autonomy</a:t>
          </a:r>
        </a:p>
      </dgm:t>
    </dgm:pt>
    <dgm:pt modelId="{CBDCA99C-5DD2-7243-8013-EC63C7069FB4}" type="parTrans" cxnId="{D776B483-EF69-2A4E-A3ED-34669124F484}">
      <dgm:prSet/>
      <dgm:spPr/>
      <dgm:t>
        <a:bodyPr/>
        <a:lstStyle/>
        <a:p>
          <a:endParaRPr lang="en-US"/>
        </a:p>
      </dgm:t>
    </dgm:pt>
    <dgm:pt modelId="{5FD785B3-0C9F-5C4D-962E-5504187F2C3D}" type="sibTrans" cxnId="{D776B483-EF69-2A4E-A3ED-34669124F484}">
      <dgm:prSet/>
      <dgm:spPr/>
      <dgm:t>
        <a:bodyPr/>
        <a:lstStyle/>
        <a:p>
          <a:endParaRPr lang="en-US"/>
        </a:p>
      </dgm:t>
    </dgm:pt>
    <dgm:pt modelId="{A17AF5E7-E4FD-D349-82FE-69C67DDBE3D3}">
      <dgm:prSet custT="1"/>
      <dgm:spPr>
        <a:solidFill>
          <a:srgbClr val="15598C">
            <a:alpha val="90000"/>
          </a:srgbClr>
        </a:solidFill>
      </dgm:spPr>
      <dgm:t>
        <a:bodyPr/>
        <a:lstStyle/>
        <a:p>
          <a:pPr rtl="0"/>
          <a:r>
            <a:rPr lang="en-US" sz="1800" dirty="0"/>
            <a:t>Resilience</a:t>
          </a:r>
        </a:p>
      </dgm:t>
    </dgm:pt>
    <dgm:pt modelId="{3680EF1F-15CA-2149-9D05-1E9D9F9FAA73}" type="sibTrans" cxnId="{8CCA0AF6-67E2-E442-9F8E-2CA5B3831A3D}">
      <dgm:prSet/>
      <dgm:spPr/>
      <dgm:t>
        <a:bodyPr/>
        <a:lstStyle/>
        <a:p>
          <a:endParaRPr lang="en-US"/>
        </a:p>
      </dgm:t>
    </dgm:pt>
    <dgm:pt modelId="{495D55D5-EF47-764A-BC75-172FD627FAC0}" type="parTrans" cxnId="{8CCA0AF6-67E2-E442-9F8E-2CA5B3831A3D}">
      <dgm:prSet/>
      <dgm:spPr/>
      <dgm:t>
        <a:bodyPr/>
        <a:lstStyle/>
        <a:p>
          <a:endParaRPr lang="en-US"/>
        </a:p>
      </dgm:t>
    </dgm:pt>
    <dgm:pt modelId="{0D894F9E-A5D1-7D46-92F9-6993B7D3F525}">
      <dgm:prSet/>
      <dgm:spPr>
        <a:solidFill>
          <a:srgbClr val="FFFFFF">
            <a:alpha val="90000"/>
          </a:srgbClr>
        </a:solidFill>
      </dgm:spPr>
      <dgm:t>
        <a:bodyPr/>
        <a:lstStyle/>
        <a:p>
          <a:pPr rtl="0"/>
          <a:r>
            <a:rPr lang="en-US" b="1" dirty="0">
              <a:solidFill>
                <a:srgbClr val="E40039"/>
              </a:solidFill>
            </a:rPr>
            <a:t>Competencies:</a:t>
          </a:r>
          <a:endParaRPr lang="en-US" dirty="0">
            <a:solidFill>
              <a:srgbClr val="E40039"/>
            </a:solidFill>
          </a:endParaRPr>
        </a:p>
      </dgm:t>
    </dgm:pt>
    <dgm:pt modelId="{55F570A8-C3C8-A841-8720-E4D9946F3327}" type="sibTrans" cxnId="{6EB9EC42-57C0-5F45-94B3-387257B3EC4D}">
      <dgm:prSet/>
      <dgm:spPr/>
      <dgm:t>
        <a:bodyPr/>
        <a:lstStyle/>
        <a:p>
          <a:endParaRPr lang="en-US"/>
        </a:p>
      </dgm:t>
    </dgm:pt>
    <dgm:pt modelId="{01E27235-0C3B-524B-AE5B-7A07FCF8D2BB}" type="parTrans" cxnId="{6EB9EC42-57C0-5F45-94B3-387257B3EC4D}">
      <dgm:prSet/>
      <dgm:spPr/>
      <dgm:t>
        <a:bodyPr/>
        <a:lstStyle/>
        <a:p>
          <a:endParaRPr lang="en-US"/>
        </a:p>
      </dgm:t>
    </dgm:pt>
    <dgm:pt modelId="{CA663B08-9F5D-8A45-8415-257BBD67E95F}" type="pres">
      <dgm:prSet presAssocID="{923CE20F-1380-5B4C-A1EE-5C2DFDEEE017}" presName="diagram" presStyleCnt="0">
        <dgm:presLayoutVars>
          <dgm:chMax val="1"/>
          <dgm:dir/>
          <dgm:animLvl val="ctr"/>
          <dgm:resizeHandles val="exact"/>
        </dgm:presLayoutVars>
      </dgm:prSet>
      <dgm:spPr/>
    </dgm:pt>
    <dgm:pt modelId="{20341BF7-9C59-6744-9C23-BC0FD30C8F1C}" type="pres">
      <dgm:prSet presAssocID="{923CE20F-1380-5B4C-A1EE-5C2DFDEEE017}" presName="matrix" presStyleCnt="0"/>
      <dgm:spPr/>
    </dgm:pt>
    <dgm:pt modelId="{865CE34E-D866-0243-B886-25A8D551E195}" type="pres">
      <dgm:prSet presAssocID="{923CE20F-1380-5B4C-A1EE-5C2DFDEEE017}" presName="tile1" presStyleLbl="node1" presStyleIdx="0" presStyleCnt="4"/>
      <dgm:spPr/>
    </dgm:pt>
    <dgm:pt modelId="{DD04F17D-49D3-A848-B759-C020831D0A28}" type="pres">
      <dgm:prSet presAssocID="{923CE20F-1380-5B4C-A1EE-5C2DFDEEE017}" presName="tile1text" presStyleLbl="node1" presStyleIdx="0" presStyleCnt="4">
        <dgm:presLayoutVars>
          <dgm:chMax val="0"/>
          <dgm:chPref val="0"/>
          <dgm:bulletEnabled val="1"/>
        </dgm:presLayoutVars>
      </dgm:prSet>
      <dgm:spPr/>
    </dgm:pt>
    <dgm:pt modelId="{AA7DEA93-14AA-EC49-A802-8E17591FFE76}" type="pres">
      <dgm:prSet presAssocID="{923CE20F-1380-5B4C-A1EE-5C2DFDEEE017}" presName="tile2" presStyleLbl="node1" presStyleIdx="1" presStyleCnt="4" custLinFactX="41632" custLinFactNeighborX="100000" custLinFactNeighborY="-3077"/>
      <dgm:spPr/>
    </dgm:pt>
    <dgm:pt modelId="{8734E764-2ACE-554C-AD5C-B9ED8CAEC107}" type="pres">
      <dgm:prSet presAssocID="{923CE20F-1380-5B4C-A1EE-5C2DFDEEE017}" presName="tile2text" presStyleLbl="node1" presStyleIdx="1" presStyleCnt="4">
        <dgm:presLayoutVars>
          <dgm:chMax val="0"/>
          <dgm:chPref val="0"/>
          <dgm:bulletEnabled val="1"/>
        </dgm:presLayoutVars>
      </dgm:prSet>
      <dgm:spPr/>
    </dgm:pt>
    <dgm:pt modelId="{2963C0D2-D77C-4F47-A3D7-A27632C30B49}" type="pres">
      <dgm:prSet presAssocID="{923CE20F-1380-5B4C-A1EE-5C2DFDEEE017}" presName="tile3" presStyleLbl="node1" presStyleIdx="2" presStyleCnt="4"/>
      <dgm:spPr/>
    </dgm:pt>
    <dgm:pt modelId="{F213CBE4-7A8D-C84B-B69C-4512AC4829F6}" type="pres">
      <dgm:prSet presAssocID="{923CE20F-1380-5B4C-A1EE-5C2DFDEEE017}" presName="tile3text" presStyleLbl="node1" presStyleIdx="2" presStyleCnt="4">
        <dgm:presLayoutVars>
          <dgm:chMax val="0"/>
          <dgm:chPref val="0"/>
          <dgm:bulletEnabled val="1"/>
        </dgm:presLayoutVars>
      </dgm:prSet>
      <dgm:spPr/>
    </dgm:pt>
    <dgm:pt modelId="{7097BDC2-51AD-BD42-889F-17259B37E562}" type="pres">
      <dgm:prSet presAssocID="{923CE20F-1380-5B4C-A1EE-5C2DFDEEE017}" presName="tile4" presStyleLbl="node1" presStyleIdx="3" presStyleCnt="4"/>
      <dgm:spPr/>
    </dgm:pt>
    <dgm:pt modelId="{2245125D-EB4C-4B43-8066-C515FB5F647A}" type="pres">
      <dgm:prSet presAssocID="{923CE20F-1380-5B4C-A1EE-5C2DFDEEE017}" presName="tile4text" presStyleLbl="node1" presStyleIdx="3" presStyleCnt="4">
        <dgm:presLayoutVars>
          <dgm:chMax val="0"/>
          <dgm:chPref val="0"/>
          <dgm:bulletEnabled val="1"/>
        </dgm:presLayoutVars>
      </dgm:prSet>
      <dgm:spPr/>
    </dgm:pt>
    <dgm:pt modelId="{681EC1FC-E649-5C43-AE14-418DFD7E7E76}" type="pres">
      <dgm:prSet presAssocID="{923CE20F-1380-5B4C-A1EE-5C2DFDEEE017}" presName="centerTile" presStyleLbl="fgShp" presStyleIdx="0" presStyleCnt="1">
        <dgm:presLayoutVars>
          <dgm:chMax val="0"/>
          <dgm:chPref val="0"/>
        </dgm:presLayoutVars>
      </dgm:prSet>
      <dgm:spPr/>
    </dgm:pt>
  </dgm:ptLst>
  <dgm:cxnLst>
    <dgm:cxn modelId="{81742A01-F9C8-E549-A370-DC4A07B9E971}" type="presOf" srcId="{A17AF5E7-E4FD-D349-82FE-69C67DDBE3D3}" destId="{865CE34E-D866-0243-B886-25A8D551E195}" srcOrd="0" destOrd="0" presId="urn:microsoft.com/office/officeart/2005/8/layout/matrix1"/>
    <dgm:cxn modelId="{749B7108-A6D6-D747-8DE8-4B691209C695}" type="presOf" srcId="{1E1F1A67-9784-3349-9E2D-BEEE0F9ECCF4}" destId="{2963C0D2-D77C-4F47-A3D7-A27632C30B49}" srcOrd="0" destOrd="0" presId="urn:microsoft.com/office/officeart/2005/8/layout/matrix1"/>
    <dgm:cxn modelId="{412B0926-8B2B-E34A-9CA3-504AE9F60797}" type="presOf" srcId="{F43C307A-21E9-A34C-A41E-0F550A2C7F3C}" destId="{AA7DEA93-14AA-EC49-A802-8E17591FFE76}" srcOrd="0" destOrd="0" presId="urn:microsoft.com/office/officeart/2005/8/layout/matrix1"/>
    <dgm:cxn modelId="{050F7C26-65FA-1A46-AC2C-FD9D38C6E33B}" type="presOf" srcId="{0D894F9E-A5D1-7D46-92F9-6993B7D3F525}" destId="{681EC1FC-E649-5C43-AE14-418DFD7E7E76}" srcOrd="0" destOrd="0" presId="urn:microsoft.com/office/officeart/2005/8/layout/matrix1"/>
    <dgm:cxn modelId="{5385A560-1156-BC4F-B1A1-9C6ECF12B39B}" type="presOf" srcId="{1E1F1A67-9784-3349-9E2D-BEEE0F9ECCF4}" destId="{F213CBE4-7A8D-C84B-B69C-4512AC4829F6}" srcOrd="1" destOrd="0" presId="urn:microsoft.com/office/officeart/2005/8/layout/matrix1"/>
    <dgm:cxn modelId="{47BA8462-23B1-4644-864A-7BB59F44C021}" type="presOf" srcId="{2801BEAD-0958-4746-B9EC-EF9E5093073A}" destId="{2245125D-EB4C-4B43-8066-C515FB5F647A}" srcOrd="1" destOrd="0" presId="urn:microsoft.com/office/officeart/2005/8/layout/matrix1"/>
    <dgm:cxn modelId="{0F708562-B1BA-6347-89C2-38FA9BD9F86E}" type="presOf" srcId="{A17AF5E7-E4FD-D349-82FE-69C67DDBE3D3}" destId="{DD04F17D-49D3-A848-B759-C020831D0A28}" srcOrd="1" destOrd="0" presId="urn:microsoft.com/office/officeart/2005/8/layout/matrix1"/>
    <dgm:cxn modelId="{6EB9EC42-57C0-5F45-94B3-387257B3EC4D}" srcId="{923CE20F-1380-5B4C-A1EE-5C2DFDEEE017}" destId="{0D894F9E-A5D1-7D46-92F9-6993B7D3F525}" srcOrd="0" destOrd="0" parTransId="{01E27235-0C3B-524B-AE5B-7A07FCF8D2BB}" sibTransId="{55F570A8-C3C8-A841-8720-E4D9946F3327}"/>
    <dgm:cxn modelId="{D8BE936E-3FA2-634C-9141-297909B722BE}" srcId="{0D894F9E-A5D1-7D46-92F9-6993B7D3F525}" destId="{1E1F1A67-9784-3349-9E2D-BEEE0F9ECCF4}" srcOrd="2" destOrd="0" parTransId="{E27C85F9-1E5F-8C48-88E1-63958DDB1275}" sibTransId="{53B2C5E4-53F3-7F4B-9B54-774FE138F287}"/>
    <dgm:cxn modelId="{D776B483-EF69-2A4E-A3ED-34669124F484}" srcId="{0D894F9E-A5D1-7D46-92F9-6993B7D3F525}" destId="{2801BEAD-0958-4746-B9EC-EF9E5093073A}" srcOrd="3" destOrd="0" parTransId="{CBDCA99C-5DD2-7243-8013-EC63C7069FB4}" sibTransId="{5FD785B3-0C9F-5C4D-962E-5504187F2C3D}"/>
    <dgm:cxn modelId="{EC885894-11A4-F44C-B748-BB50A5DF22A8}" type="presOf" srcId="{F43C307A-21E9-A34C-A41E-0F550A2C7F3C}" destId="{8734E764-2ACE-554C-AD5C-B9ED8CAEC107}" srcOrd="1" destOrd="0" presId="urn:microsoft.com/office/officeart/2005/8/layout/matrix1"/>
    <dgm:cxn modelId="{A3A78AA6-3527-E14F-A3D6-C8254B3562F3}" type="presOf" srcId="{2801BEAD-0958-4746-B9EC-EF9E5093073A}" destId="{7097BDC2-51AD-BD42-889F-17259B37E562}" srcOrd="0" destOrd="0" presId="urn:microsoft.com/office/officeart/2005/8/layout/matrix1"/>
    <dgm:cxn modelId="{DE8A7FCA-6FB3-D24B-A8D8-3BDD464F0158}" srcId="{0D894F9E-A5D1-7D46-92F9-6993B7D3F525}" destId="{F43C307A-21E9-A34C-A41E-0F550A2C7F3C}" srcOrd="1" destOrd="0" parTransId="{B846970D-F8AD-544B-8414-E202BAD68860}" sibTransId="{3DCBF149-B81C-534B-9F1B-A7A0A71F4DBD}"/>
    <dgm:cxn modelId="{DDF110D7-FB0E-6D4E-AB8B-ADEB190A2604}" type="presOf" srcId="{923CE20F-1380-5B4C-A1EE-5C2DFDEEE017}" destId="{CA663B08-9F5D-8A45-8415-257BBD67E95F}" srcOrd="0" destOrd="0" presId="urn:microsoft.com/office/officeart/2005/8/layout/matrix1"/>
    <dgm:cxn modelId="{8CCA0AF6-67E2-E442-9F8E-2CA5B3831A3D}" srcId="{0D894F9E-A5D1-7D46-92F9-6993B7D3F525}" destId="{A17AF5E7-E4FD-D349-82FE-69C67DDBE3D3}" srcOrd="0" destOrd="0" parTransId="{495D55D5-EF47-764A-BC75-172FD627FAC0}" sibTransId="{3680EF1F-15CA-2149-9D05-1E9D9F9FAA73}"/>
    <dgm:cxn modelId="{B2E058DB-CEC1-1A48-9145-B863CCB1790A}" type="presParOf" srcId="{CA663B08-9F5D-8A45-8415-257BBD67E95F}" destId="{20341BF7-9C59-6744-9C23-BC0FD30C8F1C}" srcOrd="0" destOrd="0" presId="urn:microsoft.com/office/officeart/2005/8/layout/matrix1"/>
    <dgm:cxn modelId="{DCE15C76-1130-814C-B9CD-2A53A3AD9AC7}" type="presParOf" srcId="{20341BF7-9C59-6744-9C23-BC0FD30C8F1C}" destId="{865CE34E-D866-0243-B886-25A8D551E195}" srcOrd="0" destOrd="0" presId="urn:microsoft.com/office/officeart/2005/8/layout/matrix1"/>
    <dgm:cxn modelId="{4C67BD45-644D-A54D-B81A-4FA3E1758D60}" type="presParOf" srcId="{20341BF7-9C59-6744-9C23-BC0FD30C8F1C}" destId="{DD04F17D-49D3-A848-B759-C020831D0A28}" srcOrd="1" destOrd="0" presId="urn:microsoft.com/office/officeart/2005/8/layout/matrix1"/>
    <dgm:cxn modelId="{4DE4C26E-35D0-0C46-A813-E38DE234550F}" type="presParOf" srcId="{20341BF7-9C59-6744-9C23-BC0FD30C8F1C}" destId="{AA7DEA93-14AA-EC49-A802-8E17591FFE76}" srcOrd="2" destOrd="0" presId="urn:microsoft.com/office/officeart/2005/8/layout/matrix1"/>
    <dgm:cxn modelId="{2DF2EF67-B627-9C4C-9E93-93D870236D02}" type="presParOf" srcId="{20341BF7-9C59-6744-9C23-BC0FD30C8F1C}" destId="{8734E764-2ACE-554C-AD5C-B9ED8CAEC107}" srcOrd="3" destOrd="0" presId="urn:microsoft.com/office/officeart/2005/8/layout/matrix1"/>
    <dgm:cxn modelId="{1BC9F25E-DBA0-5F42-A5B2-0D28DD36FFFD}" type="presParOf" srcId="{20341BF7-9C59-6744-9C23-BC0FD30C8F1C}" destId="{2963C0D2-D77C-4F47-A3D7-A27632C30B49}" srcOrd="4" destOrd="0" presId="urn:microsoft.com/office/officeart/2005/8/layout/matrix1"/>
    <dgm:cxn modelId="{75DB8B15-A17B-B24E-8828-E76EE8DE533E}" type="presParOf" srcId="{20341BF7-9C59-6744-9C23-BC0FD30C8F1C}" destId="{F213CBE4-7A8D-C84B-B69C-4512AC4829F6}" srcOrd="5" destOrd="0" presId="urn:microsoft.com/office/officeart/2005/8/layout/matrix1"/>
    <dgm:cxn modelId="{3A5D0BCE-8B24-D646-91F1-0A38BC6BB051}" type="presParOf" srcId="{20341BF7-9C59-6744-9C23-BC0FD30C8F1C}" destId="{7097BDC2-51AD-BD42-889F-17259B37E562}" srcOrd="6" destOrd="0" presId="urn:microsoft.com/office/officeart/2005/8/layout/matrix1"/>
    <dgm:cxn modelId="{D0B92BFC-CF52-AE49-924A-C860A506D6C9}" type="presParOf" srcId="{20341BF7-9C59-6744-9C23-BC0FD30C8F1C}" destId="{2245125D-EB4C-4B43-8066-C515FB5F647A}" srcOrd="7" destOrd="0" presId="urn:microsoft.com/office/officeart/2005/8/layout/matrix1"/>
    <dgm:cxn modelId="{93B83116-B2E2-EE43-A9FC-539A0ED97B31}" type="presParOf" srcId="{CA663B08-9F5D-8A45-8415-257BBD67E95F}" destId="{681EC1FC-E649-5C43-AE14-418DFD7E7E76}"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3CE20F-1380-5B4C-A1EE-5C2DFDEEE017}" type="doc">
      <dgm:prSet loTypeId="urn:microsoft.com/office/officeart/2005/8/layout/matrix1" loCatId="" qsTypeId="urn:microsoft.com/office/officeart/2005/8/quickstyle/simple4" qsCatId="simple" csTypeId="urn:microsoft.com/office/officeart/2005/8/colors/accent1_2" csCatId="accent1" phldr="1"/>
      <dgm:spPr/>
      <dgm:t>
        <a:bodyPr/>
        <a:lstStyle/>
        <a:p>
          <a:endParaRPr lang="en-US"/>
        </a:p>
      </dgm:t>
    </dgm:pt>
    <dgm:pt modelId="{F43C307A-21E9-A34C-A41E-0F550A2C7F3C}">
      <dgm:prSet custT="1"/>
      <dgm:spPr>
        <a:solidFill>
          <a:srgbClr val="1189C9">
            <a:alpha val="90000"/>
          </a:srgbClr>
        </a:solidFill>
      </dgm:spPr>
      <dgm:t>
        <a:bodyPr/>
        <a:lstStyle/>
        <a:p>
          <a:pPr rtl="0"/>
          <a:r>
            <a:rPr lang="en-US" sz="1800" dirty="0"/>
            <a:t>Perception</a:t>
          </a:r>
        </a:p>
      </dgm:t>
    </dgm:pt>
    <dgm:pt modelId="{B846970D-F8AD-544B-8414-E202BAD68860}" type="parTrans" cxnId="{DE8A7FCA-6FB3-D24B-A8D8-3BDD464F0158}">
      <dgm:prSet/>
      <dgm:spPr/>
      <dgm:t>
        <a:bodyPr/>
        <a:lstStyle/>
        <a:p>
          <a:endParaRPr lang="en-US"/>
        </a:p>
      </dgm:t>
    </dgm:pt>
    <dgm:pt modelId="{3DCBF149-B81C-534B-9F1B-A7A0A71F4DBD}" type="sibTrans" cxnId="{DE8A7FCA-6FB3-D24B-A8D8-3BDD464F0158}">
      <dgm:prSet/>
      <dgm:spPr/>
      <dgm:t>
        <a:bodyPr/>
        <a:lstStyle/>
        <a:p>
          <a:endParaRPr lang="en-US"/>
        </a:p>
      </dgm:t>
    </dgm:pt>
    <dgm:pt modelId="{1E1F1A67-9784-3349-9E2D-BEEE0F9ECCF4}">
      <dgm:prSet custT="1"/>
      <dgm:spPr>
        <a:solidFill>
          <a:srgbClr val="1189C9">
            <a:alpha val="90000"/>
          </a:srgbClr>
        </a:solidFill>
      </dgm:spPr>
      <dgm:t>
        <a:bodyPr/>
        <a:lstStyle/>
        <a:p>
          <a:pPr rtl="0"/>
          <a:r>
            <a:rPr lang="en-US" sz="1800" dirty="0"/>
            <a:t> Flexibility	</a:t>
          </a:r>
        </a:p>
      </dgm:t>
    </dgm:pt>
    <dgm:pt modelId="{E27C85F9-1E5F-8C48-88E1-63958DDB1275}" type="parTrans" cxnId="{D8BE936E-3FA2-634C-9141-297909B722BE}">
      <dgm:prSet/>
      <dgm:spPr/>
      <dgm:t>
        <a:bodyPr/>
        <a:lstStyle/>
        <a:p>
          <a:endParaRPr lang="en-US"/>
        </a:p>
      </dgm:t>
    </dgm:pt>
    <dgm:pt modelId="{53B2C5E4-53F3-7F4B-9B54-774FE138F287}" type="sibTrans" cxnId="{D8BE936E-3FA2-634C-9141-297909B722BE}">
      <dgm:prSet/>
      <dgm:spPr/>
      <dgm:t>
        <a:bodyPr/>
        <a:lstStyle/>
        <a:p>
          <a:endParaRPr lang="en-US"/>
        </a:p>
      </dgm:t>
    </dgm:pt>
    <dgm:pt modelId="{2801BEAD-0958-4746-B9EC-EF9E5093073A}">
      <dgm:prSet custT="1"/>
      <dgm:spPr>
        <a:solidFill>
          <a:srgbClr val="15598C">
            <a:alpha val="90000"/>
          </a:srgbClr>
        </a:solidFill>
      </dgm:spPr>
      <dgm:t>
        <a:bodyPr/>
        <a:lstStyle/>
        <a:p>
          <a:pPr rtl="0"/>
          <a:r>
            <a:rPr lang="en-US" sz="1800" dirty="0"/>
            <a:t>Autonomy</a:t>
          </a:r>
        </a:p>
      </dgm:t>
    </dgm:pt>
    <dgm:pt modelId="{CBDCA99C-5DD2-7243-8013-EC63C7069FB4}" type="parTrans" cxnId="{D776B483-EF69-2A4E-A3ED-34669124F484}">
      <dgm:prSet/>
      <dgm:spPr/>
      <dgm:t>
        <a:bodyPr/>
        <a:lstStyle/>
        <a:p>
          <a:endParaRPr lang="en-US"/>
        </a:p>
      </dgm:t>
    </dgm:pt>
    <dgm:pt modelId="{5FD785B3-0C9F-5C4D-962E-5504187F2C3D}" type="sibTrans" cxnId="{D776B483-EF69-2A4E-A3ED-34669124F484}">
      <dgm:prSet/>
      <dgm:spPr/>
      <dgm:t>
        <a:bodyPr/>
        <a:lstStyle/>
        <a:p>
          <a:endParaRPr lang="en-US"/>
        </a:p>
      </dgm:t>
    </dgm:pt>
    <dgm:pt modelId="{A17AF5E7-E4FD-D349-82FE-69C67DDBE3D3}">
      <dgm:prSet custT="1"/>
      <dgm:spPr>
        <a:solidFill>
          <a:srgbClr val="15598C">
            <a:alpha val="90000"/>
          </a:srgbClr>
        </a:solidFill>
      </dgm:spPr>
      <dgm:t>
        <a:bodyPr/>
        <a:lstStyle/>
        <a:p>
          <a:pPr rtl="0"/>
          <a:r>
            <a:rPr lang="en-US" sz="1800" dirty="0"/>
            <a:t>Resilience</a:t>
          </a:r>
        </a:p>
      </dgm:t>
    </dgm:pt>
    <dgm:pt modelId="{3680EF1F-15CA-2149-9D05-1E9D9F9FAA73}" type="sibTrans" cxnId="{8CCA0AF6-67E2-E442-9F8E-2CA5B3831A3D}">
      <dgm:prSet/>
      <dgm:spPr/>
      <dgm:t>
        <a:bodyPr/>
        <a:lstStyle/>
        <a:p>
          <a:endParaRPr lang="en-US"/>
        </a:p>
      </dgm:t>
    </dgm:pt>
    <dgm:pt modelId="{495D55D5-EF47-764A-BC75-172FD627FAC0}" type="parTrans" cxnId="{8CCA0AF6-67E2-E442-9F8E-2CA5B3831A3D}">
      <dgm:prSet/>
      <dgm:spPr/>
      <dgm:t>
        <a:bodyPr/>
        <a:lstStyle/>
        <a:p>
          <a:endParaRPr lang="en-US"/>
        </a:p>
      </dgm:t>
    </dgm:pt>
    <dgm:pt modelId="{0D894F9E-A5D1-7D46-92F9-6993B7D3F525}">
      <dgm:prSet/>
      <dgm:spPr>
        <a:solidFill>
          <a:srgbClr val="FFFFFF">
            <a:alpha val="90000"/>
          </a:srgbClr>
        </a:solidFill>
      </dgm:spPr>
      <dgm:t>
        <a:bodyPr/>
        <a:lstStyle/>
        <a:p>
          <a:pPr rtl="0"/>
          <a:r>
            <a:rPr lang="en-US" b="1" dirty="0">
              <a:solidFill>
                <a:srgbClr val="E40039"/>
              </a:solidFill>
            </a:rPr>
            <a:t>Competencies:</a:t>
          </a:r>
          <a:endParaRPr lang="en-US" dirty="0">
            <a:solidFill>
              <a:srgbClr val="E40039"/>
            </a:solidFill>
          </a:endParaRPr>
        </a:p>
      </dgm:t>
    </dgm:pt>
    <dgm:pt modelId="{55F570A8-C3C8-A841-8720-E4D9946F3327}" type="sibTrans" cxnId="{6EB9EC42-57C0-5F45-94B3-387257B3EC4D}">
      <dgm:prSet/>
      <dgm:spPr/>
      <dgm:t>
        <a:bodyPr/>
        <a:lstStyle/>
        <a:p>
          <a:endParaRPr lang="en-US"/>
        </a:p>
      </dgm:t>
    </dgm:pt>
    <dgm:pt modelId="{01E27235-0C3B-524B-AE5B-7A07FCF8D2BB}" type="parTrans" cxnId="{6EB9EC42-57C0-5F45-94B3-387257B3EC4D}">
      <dgm:prSet/>
      <dgm:spPr/>
      <dgm:t>
        <a:bodyPr/>
        <a:lstStyle/>
        <a:p>
          <a:endParaRPr lang="en-US"/>
        </a:p>
      </dgm:t>
    </dgm:pt>
    <dgm:pt modelId="{CA663B08-9F5D-8A45-8415-257BBD67E95F}" type="pres">
      <dgm:prSet presAssocID="{923CE20F-1380-5B4C-A1EE-5C2DFDEEE017}" presName="diagram" presStyleCnt="0">
        <dgm:presLayoutVars>
          <dgm:chMax val="1"/>
          <dgm:dir/>
          <dgm:animLvl val="ctr"/>
          <dgm:resizeHandles val="exact"/>
        </dgm:presLayoutVars>
      </dgm:prSet>
      <dgm:spPr/>
    </dgm:pt>
    <dgm:pt modelId="{20341BF7-9C59-6744-9C23-BC0FD30C8F1C}" type="pres">
      <dgm:prSet presAssocID="{923CE20F-1380-5B4C-A1EE-5C2DFDEEE017}" presName="matrix" presStyleCnt="0"/>
      <dgm:spPr/>
    </dgm:pt>
    <dgm:pt modelId="{865CE34E-D866-0243-B886-25A8D551E195}" type="pres">
      <dgm:prSet presAssocID="{923CE20F-1380-5B4C-A1EE-5C2DFDEEE017}" presName="tile1" presStyleLbl="node1" presStyleIdx="0" presStyleCnt="4"/>
      <dgm:spPr/>
    </dgm:pt>
    <dgm:pt modelId="{DD04F17D-49D3-A848-B759-C020831D0A28}" type="pres">
      <dgm:prSet presAssocID="{923CE20F-1380-5B4C-A1EE-5C2DFDEEE017}" presName="tile1text" presStyleLbl="node1" presStyleIdx="0" presStyleCnt="4">
        <dgm:presLayoutVars>
          <dgm:chMax val="0"/>
          <dgm:chPref val="0"/>
          <dgm:bulletEnabled val="1"/>
        </dgm:presLayoutVars>
      </dgm:prSet>
      <dgm:spPr/>
    </dgm:pt>
    <dgm:pt modelId="{AA7DEA93-14AA-EC49-A802-8E17591FFE76}" type="pres">
      <dgm:prSet presAssocID="{923CE20F-1380-5B4C-A1EE-5C2DFDEEE017}" presName="tile2" presStyleLbl="node1" presStyleIdx="1" presStyleCnt="4" custLinFactX="41632" custLinFactNeighborX="100000" custLinFactNeighborY="-3077"/>
      <dgm:spPr/>
    </dgm:pt>
    <dgm:pt modelId="{8734E764-2ACE-554C-AD5C-B9ED8CAEC107}" type="pres">
      <dgm:prSet presAssocID="{923CE20F-1380-5B4C-A1EE-5C2DFDEEE017}" presName="tile2text" presStyleLbl="node1" presStyleIdx="1" presStyleCnt="4">
        <dgm:presLayoutVars>
          <dgm:chMax val="0"/>
          <dgm:chPref val="0"/>
          <dgm:bulletEnabled val="1"/>
        </dgm:presLayoutVars>
      </dgm:prSet>
      <dgm:spPr/>
    </dgm:pt>
    <dgm:pt modelId="{2963C0D2-D77C-4F47-A3D7-A27632C30B49}" type="pres">
      <dgm:prSet presAssocID="{923CE20F-1380-5B4C-A1EE-5C2DFDEEE017}" presName="tile3" presStyleLbl="node1" presStyleIdx="2" presStyleCnt="4"/>
      <dgm:spPr/>
    </dgm:pt>
    <dgm:pt modelId="{F213CBE4-7A8D-C84B-B69C-4512AC4829F6}" type="pres">
      <dgm:prSet presAssocID="{923CE20F-1380-5B4C-A1EE-5C2DFDEEE017}" presName="tile3text" presStyleLbl="node1" presStyleIdx="2" presStyleCnt="4">
        <dgm:presLayoutVars>
          <dgm:chMax val="0"/>
          <dgm:chPref val="0"/>
          <dgm:bulletEnabled val="1"/>
        </dgm:presLayoutVars>
      </dgm:prSet>
      <dgm:spPr/>
    </dgm:pt>
    <dgm:pt modelId="{7097BDC2-51AD-BD42-889F-17259B37E562}" type="pres">
      <dgm:prSet presAssocID="{923CE20F-1380-5B4C-A1EE-5C2DFDEEE017}" presName="tile4" presStyleLbl="node1" presStyleIdx="3" presStyleCnt="4"/>
      <dgm:spPr/>
    </dgm:pt>
    <dgm:pt modelId="{2245125D-EB4C-4B43-8066-C515FB5F647A}" type="pres">
      <dgm:prSet presAssocID="{923CE20F-1380-5B4C-A1EE-5C2DFDEEE017}" presName="tile4text" presStyleLbl="node1" presStyleIdx="3" presStyleCnt="4">
        <dgm:presLayoutVars>
          <dgm:chMax val="0"/>
          <dgm:chPref val="0"/>
          <dgm:bulletEnabled val="1"/>
        </dgm:presLayoutVars>
      </dgm:prSet>
      <dgm:spPr/>
    </dgm:pt>
    <dgm:pt modelId="{681EC1FC-E649-5C43-AE14-418DFD7E7E76}" type="pres">
      <dgm:prSet presAssocID="{923CE20F-1380-5B4C-A1EE-5C2DFDEEE017}" presName="centerTile" presStyleLbl="fgShp" presStyleIdx="0" presStyleCnt="1">
        <dgm:presLayoutVars>
          <dgm:chMax val="0"/>
          <dgm:chPref val="0"/>
        </dgm:presLayoutVars>
      </dgm:prSet>
      <dgm:spPr/>
    </dgm:pt>
  </dgm:ptLst>
  <dgm:cxnLst>
    <dgm:cxn modelId="{81742A01-F9C8-E549-A370-DC4A07B9E971}" type="presOf" srcId="{A17AF5E7-E4FD-D349-82FE-69C67DDBE3D3}" destId="{865CE34E-D866-0243-B886-25A8D551E195}" srcOrd="0" destOrd="0" presId="urn:microsoft.com/office/officeart/2005/8/layout/matrix1"/>
    <dgm:cxn modelId="{749B7108-A6D6-D747-8DE8-4B691209C695}" type="presOf" srcId="{1E1F1A67-9784-3349-9E2D-BEEE0F9ECCF4}" destId="{2963C0D2-D77C-4F47-A3D7-A27632C30B49}" srcOrd="0" destOrd="0" presId="urn:microsoft.com/office/officeart/2005/8/layout/matrix1"/>
    <dgm:cxn modelId="{412B0926-8B2B-E34A-9CA3-504AE9F60797}" type="presOf" srcId="{F43C307A-21E9-A34C-A41E-0F550A2C7F3C}" destId="{AA7DEA93-14AA-EC49-A802-8E17591FFE76}" srcOrd="0" destOrd="0" presId="urn:microsoft.com/office/officeart/2005/8/layout/matrix1"/>
    <dgm:cxn modelId="{050F7C26-65FA-1A46-AC2C-FD9D38C6E33B}" type="presOf" srcId="{0D894F9E-A5D1-7D46-92F9-6993B7D3F525}" destId="{681EC1FC-E649-5C43-AE14-418DFD7E7E76}" srcOrd="0" destOrd="0" presId="urn:microsoft.com/office/officeart/2005/8/layout/matrix1"/>
    <dgm:cxn modelId="{5385A560-1156-BC4F-B1A1-9C6ECF12B39B}" type="presOf" srcId="{1E1F1A67-9784-3349-9E2D-BEEE0F9ECCF4}" destId="{F213CBE4-7A8D-C84B-B69C-4512AC4829F6}" srcOrd="1" destOrd="0" presId="urn:microsoft.com/office/officeart/2005/8/layout/matrix1"/>
    <dgm:cxn modelId="{47BA8462-23B1-4644-864A-7BB59F44C021}" type="presOf" srcId="{2801BEAD-0958-4746-B9EC-EF9E5093073A}" destId="{2245125D-EB4C-4B43-8066-C515FB5F647A}" srcOrd="1" destOrd="0" presId="urn:microsoft.com/office/officeart/2005/8/layout/matrix1"/>
    <dgm:cxn modelId="{0F708562-B1BA-6347-89C2-38FA9BD9F86E}" type="presOf" srcId="{A17AF5E7-E4FD-D349-82FE-69C67DDBE3D3}" destId="{DD04F17D-49D3-A848-B759-C020831D0A28}" srcOrd="1" destOrd="0" presId="urn:microsoft.com/office/officeart/2005/8/layout/matrix1"/>
    <dgm:cxn modelId="{6EB9EC42-57C0-5F45-94B3-387257B3EC4D}" srcId="{923CE20F-1380-5B4C-A1EE-5C2DFDEEE017}" destId="{0D894F9E-A5D1-7D46-92F9-6993B7D3F525}" srcOrd="0" destOrd="0" parTransId="{01E27235-0C3B-524B-AE5B-7A07FCF8D2BB}" sibTransId="{55F570A8-C3C8-A841-8720-E4D9946F3327}"/>
    <dgm:cxn modelId="{D8BE936E-3FA2-634C-9141-297909B722BE}" srcId="{0D894F9E-A5D1-7D46-92F9-6993B7D3F525}" destId="{1E1F1A67-9784-3349-9E2D-BEEE0F9ECCF4}" srcOrd="2" destOrd="0" parTransId="{E27C85F9-1E5F-8C48-88E1-63958DDB1275}" sibTransId="{53B2C5E4-53F3-7F4B-9B54-774FE138F287}"/>
    <dgm:cxn modelId="{D776B483-EF69-2A4E-A3ED-34669124F484}" srcId="{0D894F9E-A5D1-7D46-92F9-6993B7D3F525}" destId="{2801BEAD-0958-4746-B9EC-EF9E5093073A}" srcOrd="3" destOrd="0" parTransId="{CBDCA99C-5DD2-7243-8013-EC63C7069FB4}" sibTransId="{5FD785B3-0C9F-5C4D-962E-5504187F2C3D}"/>
    <dgm:cxn modelId="{EC885894-11A4-F44C-B748-BB50A5DF22A8}" type="presOf" srcId="{F43C307A-21E9-A34C-A41E-0F550A2C7F3C}" destId="{8734E764-2ACE-554C-AD5C-B9ED8CAEC107}" srcOrd="1" destOrd="0" presId="urn:microsoft.com/office/officeart/2005/8/layout/matrix1"/>
    <dgm:cxn modelId="{A3A78AA6-3527-E14F-A3D6-C8254B3562F3}" type="presOf" srcId="{2801BEAD-0958-4746-B9EC-EF9E5093073A}" destId="{7097BDC2-51AD-BD42-889F-17259B37E562}" srcOrd="0" destOrd="0" presId="urn:microsoft.com/office/officeart/2005/8/layout/matrix1"/>
    <dgm:cxn modelId="{DE8A7FCA-6FB3-D24B-A8D8-3BDD464F0158}" srcId="{0D894F9E-A5D1-7D46-92F9-6993B7D3F525}" destId="{F43C307A-21E9-A34C-A41E-0F550A2C7F3C}" srcOrd="1" destOrd="0" parTransId="{B846970D-F8AD-544B-8414-E202BAD68860}" sibTransId="{3DCBF149-B81C-534B-9F1B-A7A0A71F4DBD}"/>
    <dgm:cxn modelId="{DDF110D7-FB0E-6D4E-AB8B-ADEB190A2604}" type="presOf" srcId="{923CE20F-1380-5B4C-A1EE-5C2DFDEEE017}" destId="{CA663B08-9F5D-8A45-8415-257BBD67E95F}" srcOrd="0" destOrd="0" presId="urn:microsoft.com/office/officeart/2005/8/layout/matrix1"/>
    <dgm:cxn modelId="{8CCA0AF6-67E2-E442-9F8E-2CA5B3831A3D}" srcId="{0D894F9E-A5D1-7D46-92F9-6993B7D3F525}" destId="{A17AF5E7-E4FD-D349-82FE-69C67DDBE3D3}" srcOrd="0" destOrd="0" parTransId="{495D55D5-EF47-764A-BC75-172FD627FAC0}" sibTransId="{3680EF1F-15CA-2149-9D05-1E9D9F9FAA73}"/>
    <dgm:cxn modelId="{B2E058DB-CEC1-1A48-9145-B863CCB1790A}" type="presParOf" srcId="{CA663B08-9F5D-8A45-8415-257BBD67E95F}" destId="{20341BF7-9C59-6744-9C23-BC0FD30C8F1C}" srcOrd="0" destOrd="0" presId="urn:microsoft.com/office/officeart/2005/8/layout/matrix1"/>
    <dgm:cxn modelId="{DCE15C76-1130-814C-B9CD-2A53A3AD9AC7}" type="presParOf" srcId="{20341BF7-9C59-6744-9C23-BC0FD30C8F1C}" destId="{865CE34E-D866-0243-B886-25A8D551E195}" srcOrd="0" destOrd="0" presId="urn:microsoft.com/office/officeart/2005/8/layout/matrix1"/>
    <dgm:cxn modelId="{4C67BD45-644D-A54D-B81A-4FA3E1758D60}" type="presParOf" srcId="{20341BF7-9C59-6744-9C23-BC0FD30C8F1C}" destId="{DD04F17D-49D3-A848-B759-C020831D0A28}" srcOrd="1" destOrd="0" presId="urn:microsoft.com/office/officeart/2005/8/layout/matrix1"/>
    <dgm:cxn modelId="{4DE4C26E-35D0-0C46-A813-E38DE234550F}" type="presParOf" srcId="{20341BF7-9C59-6744-9C23-BC0FD30C8F1C}" destId="{AA7DEA93-14AA-EC49-A802-8E17591FFE76}" srcOrd="2" destOrd="0" presId="urn:microsoft.com/office/officeart/2005/8/layout/matrix1"/>
    <dgm:cxn modelId="{2DF2EF67-B627-9C4C-9E93-93D870236D02}" type="presParOf" srcId="{20341BF7-9C59-6744-9C23-BC0FD30C8F1C}" destId="{8734E764-2ACE-554C-AD5C-B9ED8CAEC107}" srcOrd="3" destOrd="0" presId="urn:microsoft.com/office/officeart/2005/8/layout/matrix1"/>
    <dgm:cxn modelId="{1BC9F25E-DBA0-5F42-A5B2-0D28DD36FFFD}" type="presParOf" srcId="{20341BF7-9C59-6744-9C23-BC0FD30C8F1C}" destId="{2963C0D2-D77C-4F47-A3D7-A27632C30B49}" srcOrd="4" destOrd="0" presId="urn:microsoft.com/office/officeart/2005/8/layout/matrix1"/>
    <dgm:cxn modelId="{75DB8B15-A17B-B24E-8828-E76EE8DE533E}" type="presParOf" srcId="{20341BF7-9C59-6744-9C23-BC0FD30C8F1C}" destId="{F213CBE4-7A8D-C84B-B69C-4512AC4829F6}" srcOrd="5" destOrd="0" presId="urn:microsoft.com/office/officeart/2005/8/layout/matrix1"/>
    <dgm:cxn modelId="{3A5D0BCE-8B24-D646-91F1-0A38BC6BB051}" type="presParOf" srcId="{20341BF7-9C59-6744-9C23-BC0FD30C8F1C}" destId="{7097BDC2-51AD-BD42-889F-17259B37E562}" srcOrd="6" destOrd="0" presId="urn:microsoft.com/office/officeart/2005/8/layout/matrix1"/>
    <dgm:cxn modelId="{D0B92BFC-CF52-AE49-924A-C860A506D6C9}" type="presParOf" srcId="{20341BF7-9C59-6744-9C23-BC0FD30C8F1C}" destId="{2245125D-EB4C-4B43-8066-C515FB5F647A}" srcOrd="7" destOrd="0" presId="urn:microsoft.com/office/officeart/2005/8/layout/matrix1"/>
    <dgm:cxn modelId="{93B83116-B2E2-EE43-A9FC-539A0ED97B31}" type="presParOf" srcId="{CA663B08-9F5D-8A45-8415-257BBD67E95F}" destId="{681EC1FC-E649-5C43-AE14-418DFD7E7E76}"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BDAF60B-7226-8A49-9DC2-78CDA9F48D4D}"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F3553322-46EC-E945-90E2-6785EFBCB0EA}">
      <dgm:prSet phldrT="[Text]"/>
      <dgm:spPr>
        <a:solidFill>
          <a:srgbClr val="15598C">
            <a:alpha val="90000"/>
          </a:srgbClr>
        </a:solidFill>
      </dgm:spPr>
      <dgm:t>
        <a:bodyPr/>
        <a:lstStyle/>
        <a:p>
          <a:r>
            <a:rPr lang="en-US" dirty="0"/>
            <a:t>Planning</a:t>
          </a:r>
        </a:p>
      </dgm:t>
    </dgm:pt>
    <dgm:pt modelId="{C5B1AFED-8485-D64F-A8BA-11E4C0E1B192}" type="parTrans" cxnId="{7DF5688C-7CE7-964B-85DD-FCD4A554E0E5}">
      <dgm:prSet/>
      <dgm:spPr/>
      <dgm:t>
        <a:bodyPr/>
        <a:lstStyle/>
        <a:p>
          <a:endParaRPr lang="en-US"/>
        </a:p>
      </dgm:t>
    </dgm:pt>
    <dgm:pt modelId="{E9C5A8FC-D259-BF4E-B368-FAD9E9131522}" type="sibTrans" cxnId="{7DF5688C-7CE7-964B-85DD-FCD4A554E0E5}">
      <dgm:prSet/>
      <dgm:spPr/>
      <dgm:t>
        <a:bodyPr/>
        <a:lstStyle/>
        <a:p>
          <a:endParaRPr lang="en-US"/>
        </a:p>
      </dgm:t>
    </dgm:pt>
    <dgm:pt modelId="{B8EEB327-6547-9549-BF19-15815D8DB174}">
      <dgm:prSet phldrT="[Text]"/>
      <dgm:spPr>
        <a:solidFill>
          <a:srgbClr val="1189C9">
            <a:alpha val="90000"/>
          </a:srgbClr>
        </a:solidFill>
      </dgm:spPr>
      <dgm:t>
        <a:bodyPr/>
        <a:lstStyle/>
        <a:p>
          <a:r>
            <a:rPr lang="en-US" dirty="0"/>
            <a:t>Design</a:t>
          </a:r>
        </a:p>
      </dgm:t>
    </dgm:pt>
    <dgm:pt modelId="{0F9CBA67-90C7-854D-A5FE-3C3CA117C0C9}" type="parTrans" cxnId="{BC3573F5-9AEA-E346-9154-30168D7A735F}">
      <dgm:prSet/>
      <dgm:spPr/>
      <dgm:t>
        <a:bodyPr/>
        <a:lstStyle/>
        <a:p>
          <a:endParaRPr lang="en-US"/>
        </a:p>
      </dgm:t>
    </dgm:pt>
    <dgm:pt modelId="{F1080503-11DC-F04D-BB5F-BCCB254A78DA}" type="sibTrans" cxnId="{BC3573F5-9AEA-E346-9154-30168D7A735F}">
      <dgm:prSet/>
      <dgm:spPr/>
      <dgm:t>
        <a:bodyPr/>
        <a:lstStyle/>
        <a:p>
          <a:endParaRPr lang="en-US"/>
        </a:p>
      </dgm:t>
    </dgm:pt>
    <dgm:pt modelId="{140B9B50-C565-8D41-9FEA-D12470DBD761}">
      <dgm:prSet phldrT="[Text]"/>
      <dgm:spPr>
        <a:solidFill>
          <a:srgbClr val="15598C">
            <a:alpha val="90000"/>
          </a:srgbClr>
        </a:solidFill>
      </dgm:spPr>
      <dgm:t>
        <a:bodyPr/>
        <a:lstStyle/>
        <a:p>
          <a:r>
            <a:rPr lang="en-US" dirty="0"/>
            <a:t>Delivery</a:t>
          </a:r>
        </a:p>
      </dgm:t>
    </dgm:pt>
    <dgm:pt modelId="{1E3EBC54-701D-0F45-9519-6E356DFC7C64}" type="parTrans" cxnId="{5566A34D-C7C7-3546-B37C-2F8567957B68}">
      <dgm:prSet/>
      <dgm:spPr/>
      <dgm:t>
        <a:bodyPr/>
        <a:lstStyle/>
        <a:p>
          <a:endParaRPr lang="en-US"/>
        </a:p>
      </dgm:t>
    </dgm:pt>
    <dgm:pt modelId="{A1D3068B-7EE6-0248-A933-4A8FEC6079D9}" type="sibTrans" cxnId="{5566A34D-C7C7-3546-B37C-2F8567957B68}">
      <dgm:prSet/>
      <dgm:spPr/>
      <dgm:t>
        <a:bodyPr/>
        <a:lstStyle/>
        <a:p>
          <a:endParaRPr lang="en-US"/>
        </a:p>
      </dgm:t>
    </dgm:pt>
    <dgm:pt modelId="{81020BEB-29A0-D245-8B47-6237758C3B43}">
      <dgm:prSet phldrT="[Text]"/>
      <dgm:spPr>
        <a:solidFill>
          <a:srgbClr val="1189C9">
            <a:alpha val="90000"/>
          </a:srgbClr>
        </a:solidFill>
      </dgm:spPr>
      <dgm:t>
        <a:bodyPr/>
        <a:lstStyle/>
        <a:p>
          <a:r>
            <a:rPr lang="en-US" dirty="0"/>
            <a:t>Evaluation</a:t>
          </a:r>
        </a:p>
      </dgm:t>
    </dgm:pt>
    <dgm:pt modelId="{6155CB09-1778-184C-84B4-DEFD5CF2522D}" type="parTrans" cxnId="{EB7500F4-83F4-7442-B688-F6B9F0A15204}">
      <dgm:prSet/>
      <dgm:spPr/>
      <dgm:t>
        <a:bodyPr/>
        <a:lstStyle/>
        <a:p>
          <a:endParaRPr lang="en-US"/>
        </a:p>
      </dgm:t>
    </dgm:pt>
    <dgm:pt modelId="{1DEA2055-E1A5-494E-B82A-7A1FAA00114F}" type="sibTrans" cxnId="{EB7500F4-83F4-7442-B688-F6B9F0A15204}">
      <dgm:prSet/>
      <dgm:spPr/>
      <dgm:t>
        <a:bodyPr/>
        <a:lstStyle/>
        <a:p>
          <a:endParaRPr lang="en-US"/>
        </a:p>
      </dgm:t>
    </dgm:pt>
    <dgm:pt modelId="{F4CCEE03-5C06-A54E-8185-E984D940853C}" type="pres">
      <dgm:prSet presAssocID="{9BDAF60B-7226-8A49-9DC2-78CDA9F48D4D}" presName="cycleMatrixDiagram" presStyleCnt="0">
        <dgm:presLayoutVars>
          <dgm:chMax val="1"/>
          <dgm:dir/>
          <dgm:animLvl val="lvl"/>
          <dgm:resizeHandles val="exact"/>
        </dgm:presLayoutVars>
      </dgm:prSet>
      <dgm:spPr/>
    </dgm:pt>
    <dgm:pt modelId="{303AF4A6-552A-A54E-B9D9-0BEA7F3BE7F1}" type="pres">
      <dgm:prSet presAssocID="{9BDAF60B-7226-8A49-9DC2-78CDA9F48D4D}" presName="children" presStyleCnt="0"/>
      <dgm:spPr/>
    </dgm:pt>
    <dgm:pt modelId="{47A8C602-D2BB-1D47-A094-04D1E0C173C5}" type="pres">
      <dgm:prSet presAssocID="{9BDAF60B-7226-8A49-9DC2-78CDA9F48D4D}" presName="childPlaceholder" presStyleCnt="0"/>
      <dgm:spPr/>
    </dgm:pt>
    <dgm:pt modelId="{A42EE15B-9B96-1D4F-95B2-189D3BC8736A}" type="pres">
      <dgm:prSet presAssocID="{9BDAF60B-7226-8A49-9DC2-78CDA9F48D4D}" presName="circle" presStyleCnt="0"/>
      <dgm:spPr/>
    </dgm:pt>
    <dgm:pt modelId="{C0E3CD27-C996-7B46-9903-B7526DB86D38}" type="pres">
      <dgm:prSet presAssocID="{9BDAF60B-7226-8A49-9DC2-78CDA9F48D4D}" presName="quadrant1" presStyleLbl="node1" presStyleIdx="0" presStyleCnt="4" custLinFactNeighborX="283" custLinFactNeighborY="93">
        <dgm:presLayoutVars>
          <dgm:chMax val="1"/>
          <dgm:bulletEnabled val="1"/>
        </dgm:presLayoutVars>
      </dgm:prSet>
      <dgm:spPr/>
    </dgm:pt>
    <dgm:pt modelId="{DB7C9D03-9406-004B-8B79-3F486E901BDD}" type="pres">
      <dgm:prSet presAssocID="{9BDAF60B-7226-8A49-9DC2-78CDA9F48D4D}" presName="quadrant2" presStyleLbl="node1" presStyleIdx="1" presStyleCnt="4">
        <dgm:presLayoutVars>
          <dgm:chMax val="1"/>
          <dgm:bulletEnabled val="1"/>
        </dgm:presLayoutVars>
      </dgm:prSet>
      <dgm:spPr/>
    </dgm:pt>
    <dgm:pt modelId="{B9F5B54F-C861-2F4D-858D-579966DE10D7}" type="pres">
      <dgm:prSet presAssocID="{9BDAF60B-7226-8A49-9DC2-78CDA9F48D4D}" presName="quadrant3" presStyleLbl="node1" presStyleIdx="2" presStyleCnt="4">
        <dgm:presLayoutVars>
          <dgm:chMax val="1"/>
          <dgm:bulletEnabled val="1"/>
        </dgm:presLayoutVars>
      </dgm:prSet>
      <dgm:spPr/>
    </dgm:pt>
    <dgm:pt modelId="{7D5B6CA0-1E87-394B-89A5-944ED69B6B9F}" type="pres">
      <dgm:prSet presAssocID="{9BDAF60B-7226-8A49-9DC2-78CDA9F48D4D}" presName="quadrant4" presStyleLbl="node1" presStyleIdx="3" presStyleCnt="4">
        <dgm:presLayoutVars>
          <dgm:chMax val="1"/>
          <dgm:bulletEnabled val="1"/>
        </dgm:presLayoutVars>
      </dgm:prSet>
      <dgm:spPr/>
    </dgm:pt>
    <dgm:pt modelId="{86347A79-360D-B24C-B9BA-EFD6DF1BF90C}" type="pres">
      <dgm:prSet presAssocID="{9BDAF60B-7226-8A49-9DC2-78CDA9F48D4D}" presName="quadrantPlaceholder" presStyleCnt="0"/>
      <dgm:spPr/>
    </dgm:pt>
    <dgm:pt modelId="{4EA3AF0D-EF3E-DA47-BA30-DF2EEFD8C01A}" type="pres">
      <dgm:prSet presAssocID="{9BDAF60B-7226-8A49-9DC2-78CDA9F48D4D}" presName="center1" presStyleLbl="fgShp" presStyleIdx="0" presStyleCnt="2"/>
      <dgm:spPr>
        <a:solidFill>
          <a:srgbClr val="E40039">
            <a:alpha val="90000"/>
          </a:srgbClr>
        </a:solidFill>
      </dgm:spPr>
    </dgm:pt>
    <dgm:pt modelId="{71400A5C-B373-8B4B-98C6-6F896067F79F}" type="pres">
      <dgm:prSet presAssocID="{9BDAF60B-7226-8A49-9DC2-78CDA9F48D4D}" presName="center2" presStyleLbl="fgShp" presStyleIdx="1" presStyleCnt="2"/>
      <dgm:spPr>
        <a:solidFill>
          <a:srgbClr val="E40039">
            <a:alpha val="90000"/>
          </a:srgbClr>
        </a:solidFill>
      </dgm:spPr>
    </dgm:pt>
  </dgm:ptLst>
  <dgm:cxnLst>
    <dgm:cxn modelId="{A6930735-16C4-E14D-898E-BF076A80E032}" type="presOf" srcId="{B8EEB327-6547-9549-BF19-15815D8DB174}" destId="{DB7C9D03-9406-004B-8B79-3F486E901BDD}" srcOrd="0" destOrd="0" presId="urn:microsoft.com/office/officeart/2005/8/layout/cycle4"/>
    <dgm:cxn modelId="{5566A34D-C7C7-3546-B37C-2F8567957B68}" srcId="{9BDAF60B-7226-8A49-9DC2-78CDA9F48D4D}" destId="{140B9B50-C565-8D41-9FEA-D12470DBD761}" srcOrd="2" destOrd="0" parTransId="{1E3EBC54-701D-0F45-9519-6E356DFC7C64}" sibTransId="{A1D3068B-7EE6-0248-A933-4A8FEC6079D9}"/>
    <dgm:cxn modelId="{7DF5688C-7CE7-964B-85DD-FCD4A554E0E5}" srcId="{9BDAF60B-7226-8A49-9DC2-78CDA9F48D4D}" destId="{F3553322-46EC-E945-90E2-6785EFBCB0EA}" srcOrd="0" destOrd="0" parTransId="{C5B1AFED-8485-D64F-A8BA-11E4C0E1B192}" sibTransId="{E9C5A8FC-D259-BF4E-B368-FAD9E9131522}"/>
    <dgm:cxn modelId="{280DA8BA-66F8-B146-BD29-C66F7407C07D}" type="presOf" srcId="{140B9B50-C565-8D41-9FEA-D12470DBD761}" destId="{B9F5B54F-C861-2F4D-858D-579966DE10D7}" srcOrd="0" destOrd="0" presId="urn:microsoft.com/office/officeart/2005/8/layout/cycle4"/>
    <dgm:cxn modelId="{E24857C6-9AF9-B04E-8A96-07A2BF79FF36}" type="presOf" srcId="{81020BEB-29A0-D245-8B47-6237758C3B43}" destId="{7D5B6CA0-1E87-394B-89A5-944ED69B6B9F}" srcOrd="0" destOrd="0" presId="urn:microsoft.com/office/officeart/2005/8/layout/cycle4"/>
    <dgm:cxn modelId="{15EF47DF-1391-B041-8DD7-17EBB68189C0}" type="presOf" srcId="{9BDAF60B-7226-8A49-9DC2-78CDA9F48D4D}" destId="{F4CCEE03-5C06-A54E-8185-E984D940853C}" srcOrd="0" destOrd="0" presId="urn:microsoft.com/office/officeart/2005/8/layout/cycle4"/>
    <dgm:cxn modelId="{BFDF88F0-C477-8242-A116-24AC30A37860}" type="presOf" srcId="{F3553322-46EC-E945-90E2-6785EFBCB0EA}" destId="{C0E3CD27-C996-7B46-9903-B7526DB86D38}" srcOrd="0" destOrd="0" presId="urn:microsoft.com/office/officeart/2005/8/layout/cycle4"/>
    <dgm:cxn modelId="{EB7500F4-83F4-7442-B688-F6B9F0A15204}" srcId="{9BDAF60B-7226-8A49-9DC2-78CDA9F48D4D}" destId="{81020BEB-29A0-D245-8B47-6237758C3B43}" srcOrd="3" destOrd="0" parTransId="{6155CB09-1778-184C-84B4-DEFD5CF2522D}" sibTransId="{1DEA2055-E1A5-494E-B82A-7A1FAA00114F}"/>
    <dgm:cxn modelId="{BC3573F5-9AEA-E346-9154-30168D7A735F}" srcId="{9BDAF60B-7226-8A49-9DC2-78CDA9F48D4D}" destId="{B8EEB327-6547-9549-BF19-15815D8DB174}" srcOrd="1" destOrd="0" parTransId="{0F9CBA67-90C7-854D-A5FE-3C3CA117C0C9}" sibTransId="{F1080503-11DC-F04D-BB5F-BCCB254A78DA}"/>
    <dgm:cxn modelId="{A9ABC238-8D72-5E46-B9F0-46387F9E568A}" type="presParOf" srcId="{F4CCEE03-5C06-A54E-8185-E984D940853C}" destId="{303AF4A6-552A-A54E-B9D9-0BEA7F3BE7F1}" srcOrd="0" destOrd="0" presId="urn:microsoft.com/office/officeart/2005/8/layout/cycle4"/>
    <dgm:cxn modelId="{0DD6E564-6E31-5D43-8F23-DBDED384FA13}" type="presParOf" srcId="{303AF4A6-552A-A54E-B9D9-0BEA7F3BE7F1}" destId="{47A8C602-D2BB-1D47-A094-04D1E0C173C5}" srcOrd="0" destOrd="0" presId="urn:microsoft.com/office/officeart/2005/8/layout/cycle4"/>
    <dgm:cxn modelId="{5630E405-92CD-114F-8FA7-0148E7B826A7}" type="presParOf" srcId="{F4CCEE03-5C06-A54E-8185-E984D940853C}" destId="{A42EE15B-9B96-1D4F-95B2-189D3BC8736A}" srcOrd="1" destOrd="0" presId="urn:microsoft.com/office/officeart/2005/8/layout/cycle4"/>
    <dgm:cxn modelId="{55DF070C-7839-D542-B6C6-2D4DE444893A}" type="presParOf" srcId="{A42EE15B-9B96-1D4F-95B2-189D3BC8736A}" destId="{C0E3CD27-C996-7B46-9903-B7526DB86D38}" srcOrd="0" destOrd="0" presId="urn:microsoft.com/office/officeart/2005/8/layout/cycle4"/>
    <dgm:cxn modelId="{B81B586C-7EB9-D449-AE32-F85E34ECB109}" type="presParOf" srcId="{A42EE15B-9B96-1D4F-95B2-189D3BC8736A}" destId="{DB7C9D03-9406-004B-8B79-3F486E901BDD}" srcOrd="1" destOrd="0" presId="urn:microsoft.com/office/officeart/2005/8/layout/cycle4"/>
    <dgm:cxn modelId="{BD9D416E-6D1B-2547-82B0-C39F2BA682CF}" type="presParOf" srcId="{A42EE15B-9B96-1D4F-95B2-189D3BC8736A}" destId="{B9F5B54F-C861-2F4D-858D-579966DE10D7}" srcOrd="2" destOrd="0" presId="urn:microsoft.com/office/officeart/2005/8/layout/cycle4"/>
    <dgm:cxn modelId="{CF184E10-A2D4-2E45-A655-8EB8475EF94C}" type="presParOf" srcId="{A42EE15B-9B96-1D4F-95B2-189D3BC8736A}" destId="{7D5B6CA0-1E87-394B-89A5-944ED69B6B9F}" srcOrd="3" destOrd="0" presId="urn:microsoft.com/office/officeart/2005/8/layout/cycle4"/>
    <dgm:cxn modelId="{C02A0357-75D5-E942-B2DB-CD33AECD4737}" type="presParOf" srcId="{A42EE15B-9B96-1D4F-95B2-189D3BC8736A}" destId="{86347A79-360D-B24C-B9BA-EFD6DF1BF90C}" srcOrd="4" destOrd="0" presId="urn:microsoft.com/office/officeart/2005/8/layout/cycle4"/>
    <dgm:cxn modelId="{569F2C08-7461-6742-B238-2435A906A1A3}" type="presParOf" srcId="{F4CCEE03-5C06-A54E-8185-E984D940853C}" destId="{4EA3AF0D-EF3E-DA47-BA30-DF2EEFD8C01A}" srcOrd="2" destOrd="0" presId="urn:microsoft.com/office/officeart/2005/8/layout/cycle4"/>
    <dgm:cxn modelId="{8441F1CD-13C2-264E-B50C-96872499F940}" type="presParOf" srcId="{F4CCEE03-5C06-A54E-8185-E984D940853C}" destId="{71400A5C-B373-8B4B-98C6-6F896067F79F}" srcOrd="3" destOrd="0" presId="urn:microsoft.com/office/officeart/2005/8/layout/cycle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F2BA51-F08C-FF4C-9AD0-52B91B2CFD7E}">
      <dsp:nvSpPr>
        <dsp:cNvPr id="0" name=""/>
        <dsp:cNvSpPr/>
      </dsp:nvSpPr>
      <dsp:spPr>
        <a:xfrm>
          <a:off x="0" y="0"/>
          <a:ext cx="3840271" cy="939882"/>
        </a:xfrm>
        <a:prstGeom prst="roundRect">
          <a:avLst>
            <a:gd name="adj" fmla="val 10000"/>
          </a:avLst>
        </a:prstGeom>
        <a:solidFill>
          <a:srgbClr val="1189C9"/>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Design</a:t>
          </a:r>
        </a:p>
      </dsp:txBody>
      <dsp:txXfrm>
        <a:off x="27528" y="27528"/>
        <a:ext cx="2826066" cy="884826"/>
      </dsp:txXfrm>
    </dsp:sp>
    <dsp:sp modelId="{F529E1E6-DF5E-224D-9C24-6FD9CF113193}">
      <dsp:nvSpPr>
        <dsp:cNvPr id="0" name=""/>
        <dsp:cNvSpPr/>
      </dsp:nvSpPr>
      <dsp:spPr>
        <a:xfrm>
          <a:off x="338847" y="1096529"/>
          <a:ext cx="3840271" cy="939882"/>
        </a:xfrm>
        <a:prstGeom prst="roundRect">
          <a:avLst>
            <a:gd name="adj" fmla="val 10000"/>
          </a:avLst>
        </a:prstGeom>
        <a:solidFill>
          <a:srgbClr val="15598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Implementation</a:t>
          </a:r>
        </a:p>
      </dsp:txBody>
      <dsp:txXfrm>
        <a:off x="366375" y="1124057"/>
        <a:ext cx="2835444" cy="884826"/>
      </dsp:txXfrm>
    </dsp:sp>
    <dsp:sp modelId="{ABA83146-8500-DA4B-892D-027CD6704454}">
      <dsp:nvSpPr>
        <dsp:cNvPr id="0" name=""/>
        <dsp:cNvSpPr/>
      </dsp:nvSpPr>
      <dsp:spPr>
        <a:xfrm>
          <a:off x="677695" y="2193058"/>
          <a:ext cx="3840271" cy="939882"/>
        </a:xfrm>
        <a:prstGeom prst="roundRect">
          <a:avLst>
            <a:gd name="adj" fmla="val 10000"/>
          </a:avLst>
        </a:prstGeom>
        <a:solidFill>
          <a:srgbClr val="1189C9"/>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Evaluation</a:t>
          </a:r>
        </a:p>
      </dsp:txBody>
      <dsp:txXfrm>
        <a:off x="705223" y="2220586"/>
        <a:ext cx="2835444" cy="884826"/>
      </dsp:txXfrm>
    </dsp:sp>
    <dsp:sp modelId="{E4D82A6F-0755-9B4A-905E-6A9F9A8164DA}">
      <dsp:nvSpPr>
        <dsp:cNvPr id="0" name=""/>
        <dsp:cNvSpPr/>
      </dsp:nvSpPr>
      <dsp:spPr>
        <a:xfrm>
          <a:off x="3229348" y="712744"/>
          <a:ext cx="610923" cy="610923"/>
        </a:xfrm>
        <a:prstGeom prst="downArrow">
          <a:avLst>
            <a:gd name="adj1" fmla="val 55000"/>
            <a:gd name="adj2" fmla="val 45000"/>
          </a:avLst>
        </a:prstGeom>
        <a:solidFill>
          <a:srgbClr val="E40039"/>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3366806" y="712744"/>
        <a:ext cx="336007" cy="459720"/>
      </dsp:txXfrm>
    </dsp:sp>
    <dsp:sp modelId="{FBD6BB16-1F97-4D45-A0AE-3FDD040BA92C}">
      <dsp:nvSpPr>
        <dsp:cNvPr id="0" name=""/>
        <dsp:cNvSpPr/>
      </dsp:nvSpPr>
      <dsp:spPr>
        <a:xfrm>
          <a:off x="3568195" y="1803007"/>
          <a:ext cx="610923" cy="610923"/>
        </a:xfrm>
        <a:prstGeom prst="downArrow">
          <a:avLst>
            <a:gd name="adj1" fmla="val 55000"/>
            <a:gd name="adj2" fmla="val 45000"/>
          </a:avLst>
        </a:prstGeom>
        <a:solidFill>
          <a:srgbClr val="E40039"/>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3705653" y="1803007"/>
        <a:ext cx="336007" cy="459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3CD27-C996-7B46-9903-B7526DB86D38}">
      <dsp:nvSpPr>
        <dsp:cNvPr id="0" name=""/>
        <dsp:cNvSpPr/>
      </dsp:nvSpPr>
      <dsp:spPr>
        <a:xfrm>
          <a:off x="939179" y="432362"/>
          <a:ext cx="1953003" cy="1953003"/>
        </a:xfrm>
        <a:prstGeom prst="pieWedge">
          <a:avLst/>
        </a:prstGeom>
        <a:solidFill>
          <a:srgbClr val="15598C">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Planning</a:t>
          </a:r>
        </a:p>
      </dsp:txBody>
      <dsp:txXfrm>
        <a:off x="1511200" y="1004383"/>
        <a:ext cx="1380982" cy="1380982"/>
      </dsp:txXfrm>
    </dsp:sp>
    <dsp:sp modelId="{DB7C9D03-9406-004B-8B79-3F486E901BDD}">
      <dsp:nvSpPr>
        <dsp:cNvPr id="0" name=""/>
        <dsp:cNvSpPr/>
      </dsp:nvSpPr>
      <dsp:spPr>
        <a:xfrm rot="5400000">
          <a:off x="2976864" y="430546"/>
          <a:ext cx="1953003" cy="1953003"/>
        </a:xfrm>
        <a:prstGeom prst="pieWedge">
          <a:avLst/>
        </a:prstGeom>
        <a:solidFill>
          <a:srgbClr val="1189C9">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Design</a:t>
          </a:r>
        </a:p>
      </dsp:txBody>
      <dsp:txXfrm rot="-5400000">
        <a:off x="2976864" y="1002567"/>
        <a:ext cx="1380982" cy="1380982"/>
      </dsp:txXfrm>
    </dsp:sp>
    <dsp:sp modelId="{B9F5B54F-C861-2F4D-858D-579966DE10D7}">
      <dsp:nvSpPr>
        <dsp:cNvPr id="0" name=""/>
        <dsp:cNvSpPr/>
      </dsp:nvSpPr>
      <dsp:spPr>
        <a:xfrm rot="10800000">
          <a:off x="2976864" y="2473757"/>
          <a:ext cx="1953003" cy="1953003"/>
        </a:xfrm>
        <a:prstGeom prst="pieWedge">
          <a:avLst/>
        </a:prstGeom>
        <a:solidFill>
          <a:srgbClr val="15598C">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Delivery</a:t>
          </a:r>
        </a:p>
      </dsp:txBody>
      <dsp:txXfrm rot="10800000">
        <a:off x="2976864" y="2473757"/>
        <a:ext cx="1380982" cy="1380982"/>
      </dsp:txXfrm>
    </dsp:sp>
    <dsp:sp modelId="{7D5B6CA0-1E87-394B-89A5-944ED69B6B9F}">
      <dsp:nvSpPr>
        <dsp:cNvPr id="0" name=""/>
        <dsp:cNvSpPr/>
      </dsp:nvSpPr>
      <dsp:spPr>
        <a:xfrm rot="16200000">
          <a:off x="933652" y="2473757"/>
          <a:ext cx="1953003" cy="1953003"/>
        </a:xfrm>
        <a:prstGeom prst="pieWedge">
          <a:avLst/>
        </a:prstGeom>
        <a:solidFill>
          <a:srgbClr val="1189C9">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Evaluation</a:t>
          </a:r>
        </a:p>
      </dsp:txBody>
      <dsp:txXfrm rot="5400000">
        <a:off x="1505673" y="2473757"/>
        <a:ext cx="1380982" cy="1380982"/>
      </dsp:txXfrm>
    </dsp:sp>
    <dsp:sp modelId="{4EA3AF0D-EF3E-DA47-BA30-DF2EEFD8C01A}">
      <dsp:nvSpPr>
        <dsp:cNvPr id="0" name=""/>
        <dsp:cNvSpPr/>
      </dsp:nvSpPr>
      <dsp:spPr>
        <a:xfrm>
          <a:off x="2594607" y="2022717"/>
          <a:ext cx="674304" cy="586352"/>
        </a:xfrm>
        <a:prstGeom prst="circularArrow">
          <a:avLst/>
        </a:prstGeom>
        <a:solidFill>
          <a:srgbClr val="E40039">
            <a:alpha val="90000"/>
          </a:srgbClr>
        </a:solidFill>
        <a:ln>
          <a:noFill/>
        </a:ln>
        <a:effectLst/>
      </dsp:spPr>
      <dsp:style>
        <a:lnRef idx="0">
          <a:scrgbClr r="0" g="0" b="0"/>
        </a:lnRef>
        <a:fillRef idx="3">
          <a:scrgbClr r="0" g="0" b="0"/>
        </a:fillRef>
        <a:effectRef idx="2">
          <a:scrgbClr r="0" g="0" b="0"/>
        </a:effectRef>
        <a:fontRef idx="minor"/>
      </dsp:style>
    </dsp:sp>
    <dsp:sp modelId="{71400A5C-B373-8B4B-98C6-6F896067F79F}">
      <dsp:nvSpPr>
        <dsp:cNvPr id="0" name=""/>
        <dsp:cNvSpPr/>
      </dsp:nvSpPr>
      <dsp:spPr>
        <a:xfrm rot="10800000">
          <a:off x="2594607" y="2248237"/>
          <a:ext cx="674304" cy="586352"/>
        </a:xfrm>
        <a:prstGeom prst="circularArrow">
          <a:avLst/>
        </a:prstGeom>
        <a:solidFill>
          <a:srgbClr val="E40039">
            <a:alpha val="90000"/>
          </a:srgbClr>
        </a:solidFill>
        <a:ln>
          <a:noFill/>
        </a:ln>
        <a:effectLst/>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CE34E-D866-0243-B886-25A8D551E195}">
      <dsp:nvSpPr>
        <dsp:cNvPr id="0" name=""/>
        <dsp:cNvSpPr/>
      </dsp:nvSpPr>
      <dsp:spPr>
        <a:xfrm rot="16200000">
          <a:off x="263918" y="-263918"/>
          <a:ext cx="1557270" cy="2085108"/>
        </a:xfrm>
        <a:prstGeom prst="round1Rect">
          <a:avLst/>
        </a:prstGeom>
        <a:solidFill>
          <a:srgbClr val="15598C">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t>Resilience</a:t>
          </a:r>
        </a:p>
      </dsp:txBody>
      <dsp:txXfrm rot="5400000">
        <a:off x="-1" y="1"/>
        <a:ext cx="2085108" cy="1167952"/>
      </dsp:txXfrm>
    </dsp:sp>
    <dsp:sp modelId="{AA7DEA93-14AA-EC49-A802-8E17591FFE76}">
      <dsp:nvSpPr>
        <dsp:cNvPr id="0" name=""/>
        <dsp:cNvSpPr/>
      </dsp:nvSpPr>
      <dsp:spPr>
        <a:xfrm>
          <a:off x="2085108" y="0"/>
          <a:ext cx="2085108" cy="1557270"/>
        </a:xfrm>
        <a:prstGeom prst="round1Rect">
          <a:avLst/>
        </a:prstGeom>
        <a:solidFill>
          <a:srgbClr val="1189C9">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t>Perception</a:t>
          </a:r>
        </a:p>
      </dsp:txBody>
      <dsp:txXfrm>
        <a:off x="2085108" y="0"/>
        <a:ext cx="2085108" cy="1167952"/>
      </dsp:txXfrm>
    </dsp:sp>
    <dsp:sp modelId="{2963C0D2-D77C-4F47-A3D7-A27632C30B49}">
      <dsp:nvSpPr>
        <dsp:cNvPr id="0" name=""/>
        <dsp:cNvSpPr/>
      </dsp:nvSpPr>
      <dsp:spPr>
        <a:xfrm rot="10800000">
          <a:off x="0" y="1557270"/>
          <a:ext cx="2085108" cy="1557270"/>
        </a:xfrm>
        <a:prstGeom prst="round1Rect">
          <a:avLst/>
        </a:prstGeom>
        <a:solidFill>
          <a:srgbClr val="1189C9">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t> Flexibility	</a:t>
          </a:r>
        </a:p>
      </dsp:txBody>
      <dsp:txXfrm rot="10800000">
        <a:off x="0" y="1946588"/>
        <a:ext cx="2085108" cy="1167952"/>
      </dsp:txXfrm>
    </dsp:sp>
    <dsp:sp modelId="{7097BDC2-51AD-BD42-889F-17259B37E562}">
      <dsp:nvSpPr>
        <dsp:cNvPr id="0" name=""/>
        <dsp:cNvSpPr/>
      </dsp:nvSpPr>
      <dsp:spPr>
        <a:xfrm rot="5400000">
          <a:off x="2349026" y="1293351"/>
          <a:ext cx="1557270" cy="2085108"/>
        </a:xfrm>
        <a:prstGeom prst="round1Rect">
          <a:avLst/>
        </a:prstGeom>
        <a:solidFill>
          <a:srgbClr val="15598C">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t>Autonomy</a:t>
          </a:r>
        </a:p>
      </dsp:txBody>
      <dsp:txXfrm rot="-5400000">
        <a:off x="2085107" y="1946588"/>
        <a:ext cx="2085108" cy="1167952"/>
      </dsp:txXfrm>
    </dsp:sp>
    <dsp:sp modelId="{681EC1FC-E649-5C43-AE14-418DFD7E7E76}">
      <dsp:nvSpPr>
        <dsp:cNvPr id="0" name=""/>
        <dsp:cNvSpPr/>
      </dsp:nvSpPr>
      <dsp:spPr>
        <a:xfrm>
          <a:off x="1459575" y="1167952"/>
          <a:ext cx="1251064" cy="778635"/>
        </a:xfrm>
        <a:prstGeom prst="roundRect">
          <a:avLst/>
        </a:prstGeom>
        <a:solidFill>
          <a:srgbClr val="FFFFFF">
            <a:alpha val="90000"/>
          </a:srgbClr>
        </a:solidFill>
        <a:ln>
          <a:noFill/>
        </a:ln>
        <a:effectLst/>
      </dsp:spPr>
      <dsp:style>
        <a:lnRef idx="0">
          <a:scrgbClr r="0" g="0" b="0"/>
        </a:lnRef>
        <a:fillRef idx="3">
          <a:scrgbClr r="0" g="0" b="0"/>
        </a:fillRef>
        <a:effectRef idx="2">
          <a:scrgbClr r="0" g="0" b="0"/>
        </a:effectRef>
        <a:fontRef idx="minor"/>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dirty="0">
              <a:solidFill>
                <a:srgbClr val="E40039"/>
              </a:solidFill>
            </a:rPr>
            <a:t>Competencies:</a:t>
          </a:r>
          <a:endParaRPr lang="en-US" sz="1300" kern="1200" dirty="0">
            <a:solidFill>
              <a:srgbClr val="E40039"/>
            </a:solidFill>
          </a:endParaRPr>
        </a:p>
      </dsp:txBody>
      <dsp:txXfrm>
        <a:off x="1497585" y="1205962"/>
        <a:ext cx="1175044" cy="7026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CE34E-D866-0243-B886-25A8D551E195}">
      <dsp:nvSpPr>
        <dsp:cNvPr id="0" name=""/>
        <dsp:cNvSpPr/>
      </dsp:nvSpPr>
      <dsp:spPr>
        <a:xfrm rot="16200000">
          <a:off x="263538" y="-263538"/>
          <a:ext cx="799023" cy="1326099"/>
        </a:xfrm>
        <a:prstGeom prst="round1Rect">
          <a:avLst/>
        </a:prstGeom>
        <a:solidFill>
          <a:srgbClr val="15598C">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t>Resilience</a:t>
          </a:r>
        </a:p>
      </dsp:txBody>
      <dsp:txXfrm rot="5400000">
        <a:off x="-1" y="1"/>
        <a:ext cx="1326099" cy="599267"/>
      </dsp:txXfrm>
    </dsp:sp>
    <dsp:sp modelId="{AA7DEA93-14AA-EC49-A802-8E17591FFE76}">
      <dsp:nvSpPr>
        <dsp:cNvPr id="0" name=""/>
        <dsp:cNvSpPr/>
      </dsp:nvSpPr>
      <dsp:spPr>
        <a:xfrm>
          <a:off x="1326099" y="0"/>
          <a:ext cx="1326099" cy="799023"/>
        </a:xfrm>
        <a:prstGeom prst="round1Rect">
          <a:avLst/>
        </a:prstGeom>
        <a:solidFill>
          <a:srgbClr val="1189C9">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t>Perception</a:t>
          </a:r>
        </a:p>
      </dsp:txBody>
      <dsp:txXfrm>
        <a:off x="1326099" y="0"/>
        <a:ext cx="1326099" cy="599267"/>
      </dsp:txXfrm>
    </dsp:sp>
    <dsp:sp modelId="{2963C0D2-D77C-4F47-A3D7-A27632C30B49}">
      <dsp:nvSpPr>
        <dsp:cNvPr id="0" name=""/>
        <dsp:cNvSpPr/>
      </dsp:nvSpPr>
      <dsp:spPr>
        <a:xfrm rot="10800000">
          <a:off x="0" y="799023"/>
          <a:ext cx="1326099" cy="799023"/>
        </a:xfrm>
        <a:prstGeom prst="round1Rect">
          <a:avLst/>
        </a:prstGeom>
        <a:solidFill>
          <a:srgbClr val="1189C9">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t> Flexibility	</a:t>
          </a:r>
        </a:p>
      </dsp:txBody>
      <dsp:txXfrm rot="10800000">
        <a:off x="0" y="998778"/>
        <a:ext cx="1326099" cy="599267"/>
      </dsp:txXfrm>
    </dsp:sp>
    <dsp:sp modelId="{7097BDC2-51AD-BD42-889F-17259B37E562}">
      <dsp:nvSpPr>
        <dsp:cNvPr id="0" name=""/>
        <dsp:cNvSpPr/>
      </dsp:nvSpPr>
      <dsp:spPr>
        <a:xfrm rot="5400000">
          <a:off x="1589637" y="535484"/>
          <a:ext cx="799023" cy="1326099"/>
        </a:xfrm>
        <a:prstGeom prst="round1Rect">
          <a:avLst/>
        </a:prstGeom>
        <a:solidFill>
          <a:srgbClr val="15598C">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dirty="0"/>
            <a:t>Autonomy</a:t>
          </a:r>
        </a:p>
      </dsp:txBody>
      <dsp:txXfrm rot="-5400000">
        <a:off x="1326098" y="998778"/>
        <a:ext cx="1326099" cy="599267"/>
      </dsp:txXfrm>
    </dsp:sp>
    <dsp:sp modelId="{681EC1FC-E649-5C43-AE14-418DFD7E7E76}">
      <dsp:nvSpPr>
        <dsp:cNvPr id="0" name=""/>
        <dsp:cNvSpPr/>
      </dsp:nvSpPr>
      <dsp:spPr>
        <a:xfrm>
          <a:off x="928269" y="599267"/>
          <a:ext cx="795659" cy="399511"/>
        </a:xfrm>
        <a:prstGeom prst="roundRect">
          <a:avLst/>
        </a:prstGeom>
        <a:solidFill>
          <a:srgbClr val="FFFFFF">
            <a:alpha val="90000"/>
          </a:srgbClr>
        </a:solidFill>
        <a:ln>
          <a:noFill/>
        </a:ln>
        <a:effectLst/>
      </dsp:spPr>
      <dsp:style>
        <a:lnRef idx="0">
          <a:scrgbClr r="0" g="0" b="0"/>
        </a:lnRef>
        <a:fillRef idx="3">
          <a:scrgbClr r="0" g="0" b="0"/>
        </a:fillRef>
        <a:effectRef idx="2">
          <a:scrgbClr r="0" g="0" b="0"/>
        </a:effectRef>
        <a:fontRef idx="minor"/>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US" sz="800" b="1" kern="1200" dirty="0">
              <a:solidFill>
                <a:srgbClr val="E40039"/>
              </a:solidFill>
            </a:rPr>
            <a:t>Competencies:</a:t>
          </a:r>
          <a:endParaRPr lang="en-US" sz="800" kern="1200" dirty="0">
            <a:solidFill>
              <a:srgbClr val="E40039"/>
            </a:solidFill>
          </a:endParaRPr>
        </a:p>
      </dsp:txBody>
      <dsp:txXfrm>
        <a:off x="947772" y="618770"/>
        <a:ext cx="756653" cy="3605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3CD27-C996-7B46-9903-B7526DB86D38}">
      <dsp:nvSpPr>
        <dsp:cNvPr id="0" name=""/>
        <dsp:cNvSpPr/>
      </dsp:nvSpPr>
      <dsp:spPr>
        <a:xfrm>
          <a:off x="515469" y="533450"/>
          <a:ext cx="1071907" cy="1071907"/>
        </a:xfrm>
        <a:prstGeom prst="pieWedge">
          <a:avLst/>
        </a:prstGeom>
        <a:solidFill>
          <a:srgbClr val="15598C">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dirty="0"/>
            <a:t>Planning</a:t>
          </a:r>
        </a:p>
      </dsp:txBody>
      <dsp:txXfrm>
        <a:off x="829423" y="847404"/>
        <a:ext cx="757953" cy="757953"/>
      </dsp:txXfrm>
    </dsp:sp>
    <dsp:sp modelId="{DB7C9D03-9406-004B-8B79-3F486E901BDD}">
      <dsp:nvSpPr>
        <dsp:cNvPr id="0" name=""/>
        <dsp:cNvSpPr/>
      </dsp:nvSpPr>
      <dsp:spPr>
        <a:xfrm rot="5400000">
          <a:off x="1633853" y="532453"/>
          <a:ext cx="1071907" cy="1071907"/>
        </a:xfrm>
        <a:prstGeom prst="pieWedge">
          <a:avLst/>
        </a:prstGeom>
        <a:solidFill>
          <a:srgbClr val="1189C9">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dirty="0"/>
            <a:t>Design</a:t>
          </a:r>
        </a:p>
      </dsp:txBody>
      <dsp:txXfrm rot="-5400000">
        <a:off x="1633853" y="846407"/>
        <a:ext cx="757953" cy="757953"/>
      </dsp:txXfrm>
    </dsp:sp>
    <dsp:sp modelId="{B9F5B54F-C861-2F4D-858D-579966DE10D7}">
      <dsp:nvSpPr>
        <dsp:cNvPr id="0" name=""/>
        <dsp:cNvSpPr/>
      </dsp:nvSpPr>
      <dsp:spPr>
        <a:xfrm rot="10800000">
          <a:off x="1633853" y="1653871"/>
          <a:ext cx="1071907" cy="1071907"/>
        </a:xfrm>
        <a:prstGeom prst="pieWedge">
          <a:avLst/>
        </a:prstGeom>
        <a:solidFill>
          <a:srgbClr val="15598C">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dirty="0"/>
            <a:t>Delivery</a:t>
          </a:r>
        </a:p>
      </dsp:txBody>
      <dsp:txXfrm rot="10800000">
        <a:off x="1633853" y="1653871"/>
        <a:ext cx="757953" cy="757953"/>
      </dsp:txXfrm>
    </dsp:sp>
    <dsp:sp modelId="{7D5B6CA0-1E87-394B-89A5-944ED69B6B9F}">
      <dsp:nvSpPr>
        <dsp:cNvPr id="0" name=""/>
        <dsp:cNvSpPr/>
      </dsp:nvSpPr>
      <dsp:spPr>
        <a:xfrm rot="16200000">
          <a:off x="512435" y="1653871"/>
          <a:ext cx="1071907" cy="1071907"/>
        </a:xfrm>
        <a:prstGeom prst="pieWedge">
          <a:avLst/>
        </a:prstGeom>
        <a:solidFill>
          <a:srgbClr val="1189C9">
            <a:alpha val="90000"/>
          </a:srgb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dirty="0"/>
            <a:t>Evaluation</a:t>
          </a:r>
        </a:p>
      </dsp:txBody>
      <dsp:txXfrm rot="5400000">
        <a:off x="826389" y="1653871"/>
        <a:ext cx="757953" cy="757953"/>
      </dsp:txXfrm>
    </dsp:sp>
    <dsp:sp modelId="{4EA3AF0D-EF3E-DA47-BA30-DF2EEFD8C01A}">
      <dsp:nvSpPr>
        <dsp:cNvPr id="0" name=""/>
        <dsp:cNvSpPr/>
      </dsp:nvSpPr>
      <dsp:spPr>
        <a:xfrm>
          <a:off x="1424052" y="1406317"/>
          <a:ext cx="370092" cy="321819"/>
        </a:xfrm>
        <a:prstGeom prst="circularArrow">
          <a:avLst/>
        </a:prstGeom>
        <a:solidFill>
          <a:srgbClr val="E40039">
            <a:alpha val="90000"/>
          </a:srgbClr>
        </a:solidFill>
        <a:ln>
          <a:noFill/>
        </a:ln>
        <a:effectLst/>
      </dsp:spPr>
      <dsp:style>
        <a:lnRef idx="0">
          <a:scrgbClr r="0" g="0" b="0"/>
        </a:lnRef>
        <a:fillRef idx="3">
          <a:scrgbClr r="0" g="0" b="0"/>
        </a:fillRef>
        <a:effectRef idx="2">
          <a:scrgbClr r="0" g="0" b="0"/>
        </a:effectRef>
        <a:fontRef idx="minor"/>
      </dsp:style>
    </dsp:sp>
    <dsp:sp modelId="{71400A5C-B373-8B4B-98C6-6F896067F79F}">
      <dsp:nvSpPr>
        <dsp:cNvPr id="0" name=""/>
        <dsp:cNvSpPr/>
      </dsp:nvSpPr>
      <dsp:spPr>
        <a:xfrm rot="10800000">
          <a:off x="1424052" y="1530094"/>
          <a:ext cx="370092" cy="321819"/>
        </a:xfrm>
        <a:prstGeom prst="circularArrow">
          <a:avLst/>
        </a:prstGeom>
        <a:solidFill>
          <a:srgbClr val="E40039">
            <a:alpha val="90000"/>
          </a:srgbClr>
        </a:solidFill>
        <a:ln>
          <a:noFill/>
        </a:ln>
        <a:effectLst/>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40D4FA-475C-334E-83CA-AC9568C2CD1B}" type="datetimeFigureOut">
              <a:rPr lang="en-US" smtClean="0"/>
              <a:t>7/14/2023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52ECAF-E20F-F142-AD5C-D2A5CA846B4C}" type="slidenum">
              <a:rPr lang="en-US" smtClean="0"/>
              <a:t>‹#›</a:t>
            </a:fld>
            <a:endParaRPr lang="en-US"/>
          </a:p>
        </p:txBody>
      </p:sp>
    </p:spTree>
    <p:extLst>
      <p:ext uri="{BB962C8B-B14F-4D97-AF65-F5344CB8AC3E}">
        <p14:creationId xmlns:p14="http://schemas.microsoft.com/office/powerpoint/2010/main" val="36534368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COVID-19 pandemic impacted heavily on education and training systems and has accelerated the digital transformation and triggered rapid, large-scale change.</a:t>
            </a:r>
            <a:endParaRPr lang="en-IE"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pandemic exposed the shortcomings that need to be tackled to successfully integrate digital technologies in training systems and requires to rethink how training, in all disciplines, is designed and provided to meet the demands of a rapidly changing and increasingly digital world, considering how all phases of training processes can purposefully and strategically embed digital technologies into educational practices.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has emerged as a key enabling factor for effective digital training, among others, the NEED FOR TRAINERS AND VET STAFF IN GENERAL TO BE MORE CONFIDENT AND SKILLED IN USING DIGITAL TECHNOLOGY to support their teaching and adapted pedagogy and be prepared to collaboration and the sharing of good practice and innovative teaching methods.</a:t>
            </a:r>
          </a:p>
          <a:p>
            <a:endParaRPr lang="en-IE"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AGILE-2-VET project has been structured on these preconditions, reported by EC in the new Digital Education Action Plan 2021-2027, wishing to meet the general objective of contributing to the innovation of VET sector by strengthening the capacity of VET providers to deliver inclusive and high-quality digital education, focusing on developing the ability to implement online, blended and distance teaching and learning in collaboration with digital technology providers and experts in educational technologies and pedagogical practices.</a:t>
            </a:r>
            <a:endParaRPr lang="en-IE"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252ECAF-E20F-F142-AD5C-D2A5CA846B4C}" type="slidenum">
              <a:rPr lang="en-US" smtClean="0"/>
              <a:t>1</a:t>
            </a:fld>
            <a:endParaRPr lang="en-US" dirty="0"/>
          </a:p>
        </p:txBody>
      </p:sp>
    </p:spTree>
    <p:extLst>
      <p:ext uri="{BB962C8B-B14F-4D97-AF65-F5344CB8AC3E}">
        <p14:creationId xmlns:p14="http://schemas.microsoft.com/office/powerpoint/2010/main" val="10644088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13</a:t>
            </a:fld>
            <a:endParaRPr lang="en-US"/>
          </a:p>
        </p:txBody>
      </p:sp>
    </p:spTree>
    <p:extLst>
      <p:ext uri="{BB962C8B-B14F-4D97-AF65-F5344CB8AC3E}">
        <p14:creationId xmlns:p14="http://schemas.microsoft.com/office/powerpoint/2010/main" val="2738996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14</a:t>
            </a:fld>
            <a:endParaRPr lang="en-US"/>
          </a:p>
        </p:txBody>
      </p:sp>
    </p:spTree>
    <p:extLst>
      <p:ext uri="{BB962C8B-B14F-4D97-AF65-F5344CB8AC3E}">
        <p14:creationId xmlns:p14="http://schemas.microsoft.com/office/powerpoint/2010/main" val="433305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15</a:t>
            </a:fld>
            <a:endParaRPr lang="en-US" dirty="0"/>
          </a:p>
        </p:txBody>
      </p:sp>
    </p:spTree>
    <p:extLst>
      <p:ext uri="{BB962C8B-B14F-4D97-AF65-F5344CB8AC3E}">
        <p14:creationId xmlns:p14="http://schemas.microsoft.com/office/powerpoint/2010/main" val="36853667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16</a:t>
            </a:fld>
            <a:endParaRPr lang="en-US"/>
          </a:p>
        </p:txBody>
      </p:sp>
    </p:spTree>
    <p:extLst>
      <p:ext uri="{BB962C8B-B14F-4D97-AF65-F5344CB8AC3E}">
        <p14:creationId xmlns:p14="http://schemas.microsoft.com/office/powerpoint/2010/main" val="2432152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2</a:t>
            </a:fld>
            <a:endParaRPr lang="en-US" dirty="0"/>
          </a:p>
        </p:txBody>
      </p:sp>
    </p:spTree>
    <p:extLst>
      <p:ext uri="{BB962C8B-B14F-4D97-AF65-F5344CB8AC3E}">
        <p14:creationId xmlns:p14="http://schemas.microsoft.com/office/powerpoint/2010/main" val="59497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52ECAF-E20F-F142-AD5C-D2A5CA846B4C}" type="slidenum">
              <a:rPr lang="en-US" smtClean="0"/>
              <a:t>3</a:t>
            </a:fld>
            <a:endParaRPr lang="en-US" dirty="0"/>
          </a:p>
        </p:txBody>
      </p:sp>
    </p:spTree>
    <p:extLst>
      <p:ext uri="{BB962C8B-B14F-4D97-AF65-F5344CB8AC3E}">
        <p14:creationId xmlns:p14="http://schemas.microsoft.com/office/powerpoint/2010/main" val="2699216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52ECAF-E20F-F142-AD5C-D2A5CA846B4C}" type="slidenum">
              <a:rPr lang="en-US" smtClean="0"/>
              <a:t>4</a:t>
            </a:fld>
            <a:endParaRPr lang="en-US"/>
          </a:p>
        </p:txBody>
      </p:sp>
    </p:spTree>
    <p:extLst>
      <p:ext uri="{BB962C8B-B14F-4D97-AF65-F5344CB8AC3E}">
        <p14:creationId xmlns:p14="http://schemas.microsoft.com/office/powerpoint/2010/main" val="239487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6</a:t>
            </a:fld>
            <a:endParaRPr lang="en-US"/>
          </a:p>
        </p:txBody>
      </p:sp>
    </p:spTree>
    <p:extLst>
      <p:ext uri="{BB962C8B-B14F-4D97-AF65-F5344CB8AC3E}">
        <p14:creationId xmlns:p14="http://schemas.microsoft.com/office/powerpoint/2010/main" val="1925972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7</a:t>
            </a:fld>
            <a:endParaRPr lang="en-US"/>
          </a:p>
        </p:txBody>
      </p:sp>
    </p:spTree>
    <p:extLst>
      <p:ext uri="{BB962C8B-B14F-4D97-AF65-F5344CB8AC3E}">
        <p14:creationId xmlns:p14="http://schemas.microsoft.com/office/powerpoint/2010/main" val="2629169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8</a:t>
            </a:fld>
            <a:endParaRPr lang="en-US"/>
          </a:p>
        </p:txBody>
      </p:sp>
    </p:spTree>
    <p:extLst>
      <p:ext uri="{BB962C8B-B14F-4D97-AF65-F5344CB8AC3E}">
        <p14:creationId xmlns:p14="http://schemas.microsoft.com/office/powerpoint/2010/main" val="520240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9</a:t>
            </a:fld>
            <a:endParaRPr lang="en-US"/>
          </a:p>
        </p:txBody>
      </p:sp>
    </p:spTree>
    <p:extLst>
      <p:ext uri="{BB962C8B-B14F-4D97-AF65-F5344CB8AC3E}">
        <p14:creationId xmlns:p14="http://schemas.microsoft.com/office/powerpoint/2010/main" val="3811285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252ECAF-E20F-F142-AD5C-D2A5CA846B4C}" type="slidenum">
              <a:rPr lang="en-US" smtClean="0"/>
              <a:t>10</a:t>
            </a:fld>
            <a:endParaRPr lang="en-US"/>
          </a:p>
        </p:txBody>
      </p:sp>
    </p:spTree>
    <p:extLst>
      <p:ext uri="{BB962C8B-B14F-4D97-AF65-F5344CB8AC3E}">
        <p14:creationId xmlns:p14="http://schemas.microsoft.com/office/powerpoint/2010/main" val="316242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E55D9-249A-E016-A497-8A7E1DF97D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4EAC3559-78AA-F187-E79F-80568FBB9F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F0C01E6-3305-3B43-C57E-4BF101C9D022}"/>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5" name="Footer Placeholder 4">
            <a:extLst>
              <a:ext uri="{FF2B5EF4-FFF2-40B4-BE49-F238E27FC236}">
                <a16:creationId xmlns:a16="http://schemas.microsoft.com/office/drawing/2014/main" id="{25A14AD9-E64C-28B0-2F85-BAFCDE8A1D4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AE997EB-1FEA-FA5F-5B09-31C5D3B8B808}"/>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812623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3BA8-B5C7-7B6E-7947-828A429F1AAE}"/>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3EB40A3-2BDF-F877-FD33-56A7ABBD3E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335E985-1760-9647-B8A4-1BCC256E3627}"/>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5" name="Footer Placeholder 4">
            <a:extLst>
              <a:ext uri="{FF2B5EF4-FFF2-40B4-BE49-F238E27FC236}">
                <a16:creationId xmlns:a16="http://schemas.microsoft.com/office/drawing/2014/main" id="{95A782BC-C275-7393-441C-C5E02056C8B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6A50B84-1610-176B-2C5F-0E2FC66FCDDE}"/>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2608715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AAD099-C999-348C-BE6F-528D3D084A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F06F4FFA-1623-DE0E-DB3D-9610FBB2F1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E0FF68F-D6B5-74D7-8A6A-6D14BA22D650}"/>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5" name="Footer Placeholder 4">
            <a:extLst>
              <a:ext uri="{FF2B5EF4-FFF2-40B4-BE49-F238E27FC236}">
                <a16:creationId xmlns:a16="http://schemas.microsoft.com/office/drawing/2014/main" id="{46959DB4-63D7-523E-A84B-CA9F3FE05A5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82487BA-A95F-D825-D5F5-32E10BD9166A}"/>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185834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A0480-913C-D730-15C0-6B1EA1C5EBF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B9E3D1EC-ADC4-20B4-E408-A2318478A1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BE09097-141B-1752-C66F-8317258654C5}"/>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5" name="Footer Placeholder 4">
            <a:extLst>
              <a:ext uri="{FF2B5EF4-FFF2-40B4-BE49-F238E27FC236}">
                <a16:creationId xmlns:a16="http://schemas.microsoft.com/office/drawing/2014/main" id="{FA19A404-8016-7302-9380-D179234D581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ACFACA6-A613-3283-5360-DD55321E9ADA}"/>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4116625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8F42C-942F-2D5C-6604-0ED5B4D078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861D8623-C390-0B44-2224-A8FF39DF56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5AD163-BDCD-2C9B-68DB-AC53D1CD28E0}"/>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5" name="Footer Placeholder 4">
            <a:extLst>
              <a:ext uri="{FF2B5EF4-FFF2-40B4-BE49-F238E27FC236}">
                <a16:creationId xmlns:a16="http://schemas.microsoft.com/office/drawing/2014/main" id="{12F6267E-8CD3-012C-7116-12C8D7D9846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8EBBA95-6867-D530-121F-ECDA6AB5EABE}"/>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3615169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F4747-0C8C-6F36-695C-3BF037602BEE}"/>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D76570BB-DEA6-8C22-6BBE-C85B77A353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96C5D4ED-DA11-83E3-7811-79AAC981F6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E5FB800E-155B-29AE-4A66-5DBF467492C2}"/>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6" name="Footer Placeholder 5">
            <a:extLst>
              <a:ext uri="{FF2B5EF4-FFF2-40B4-BE49-F238E27FC236}">
                <a16:creationId xmlns:a16="http://schemas.microsoft.com/office/drawing/2014/main" id="{62212702-4847-16DB-3BE6-C0E3B2BBA9B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018F3DD-C197-1491-1405-284B96631B5D}"/>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184488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3E293-03B1-E31B-7E4D-22924BE933D5}"/>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5DBFDF3-5739-0330-080A-C330E1120A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D5C142-2B08-7BFF-C40F-60FDE136BA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02305E12-2F71-A507-C57D-9E5A7F678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59382D-4D9A-A67E-241A-5B502CD384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A9D20CB6-D346-4CA8-367B-D041880556CD}"/>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8" name="Footer Placeholder 7">
            <a:extLst>
              <a:ext uri="{FF2B5EF4-FFF2-40B4-BE49-F238E27FC236}">
                <a16:creationId xmlns:a16="http://schemas.microsoft.com/office/drawing/2014/main" id="{77647FA4-A077-3143-B38D-2601B176DD13}"/>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8068C180-2095-A535-23DD-070E05BC80C8}"/>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92110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C2459-EBF4-0A4C-AF2F-8A43B5B91B66}"/>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87614288-20F3-FA9B-E596-852BC55E766C}"/>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4" name="Footer Placeholder 3">
            <a:extLst>
              <a:ext uri="{FF2B5EF4-FFF2-40B4-BE49-F238E27FC236}">
                <a16:creationId xmlns:a16="http://schemas.microsoft.com/office/drawing/2014/main" id="{FC628104-1678-E118-9C6C-ACE900ADC9B6}"/>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917FF2AF-0D19-5658-EEEC-9AB7E56259CC}"/>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4226642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335E70-4548-CA3D-B0B3-F37EB6B70776}"/>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3" name="Footer Placeholder 2">
            <a:extLst>
              <a:ext uri="{FF2B5EF4-FFF2-40B4-BE49-F238E27FC236}">
                <a16:creationId xmlns:a16="http://schemas.microsoft.com/office/drawing/2014/main" id="{5534AE8D-4787-8625-35E5-155131DD18E6}"/>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10E801C1-79BA-455E-63D8-4CD6FC9224ED}"/>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416973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FB05E-9C34-44D4-6CC9-5A660DA78E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6CBF6778-AA1D-4E4D-FCA5-059F06837A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100F30B5-B504-DDBA-05E4-B20DEA346C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C0EF50-515F-934D-36B1-F297AD895A04}"/>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6" name="Footer Placeholder 5">
            <a:extLst>
              <a:ext uri="{FF2B5EF4-FFF2-40B4-BE49-F238E27FC236}">
                <a16:creationId xmlns:a16="http://schemas.microsoft.com/office/drawing/2014/main" id="{CDC59BEF-E46F-4805-45B8-F2880E83321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BF9613D-9B9C-84A7-AD45-F2184B4377BB}"/>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3383117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59385-A7D9-5619-0730-F694AA5757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F50516D0-2618-DFF6-4641-CAD26DAC0F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3F7AD683-24B5-8348-FF11-DFD127115D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1F25BB-FF4F-0634-1EAF-69644479910C}"/>
              </a:ext>
            </a:extLst>
          </p:cNvPr>
          <p:cNvSpPr>
            <a:spLocks noGrp="1"/>
          </p:cNvSpPr>
          <p:nvPr>
            <p:ph type="dt" sz="half" idx="10"/>
          </p:nvPr>
        </p:nvSpPr>
        <p:spPr/>
        <p:txBody>
          <a:bodyPr/>
          <a:lstStyle/>
          <a:p>
            <a:fld id="{ED3B369F-34F1-4D6E-BE1F-2F419A151CE0}" type="datetimeFigureOut">
              <a:rPr lang="en-IE" smtClean="0"/>
              <a:t>14/07/2023</a:t>
            </a:fld>
            <a:endParaRPr lang="en-IE"/>
          </a:p>
        </p:txBody>
      </p:sp>
      <p:sp>
        <p:nvSpPr>
          <p:cNvPr id="6" name="Footer Placeholder 5">
            <a:extLst>
              <a:ext uri="{FF2B5EF4-FFF2-40B4-BE49-F238E27FC236}">
                <a16:creationId xmlns:a16="http://schemas.microsoft.com/office/drawing/2014/main" id="{8732F5AD-A190-88E8-7898-95CA1782F9C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919645CA-390E-19F1-6B34-9EADD5A770E4}"/>
              </a:ext>
            </a:extLst>
          </p:cNvPr>
          <p:cNvSpPr>
            <a:spLocks noGrp="1"/>
          </p:cNvSpPr>
          <p:nvPr>
            <p:ph type="sldNum" sz="quarter" idx="12"/>
          </p:nvPr>
        </p:nvSpPr>
        <p:spPr/>
        <p:txBody>
          <a:bodyPr/>
          <a:lstStyle/>
          <a:p>
            <a:fld id="{4D77FC5A-5894-46DA-9B1C-D3E56F7AB8A0}" type="slidenum">
              <a:rPr lang="en-IE" smtClean="0"/>
              <a:t>‹#›</a:t>
            </a:fld>
            <a:endParaRPr lang="en-IE"/>
          </a:p>
        </p:txBody>
      </p:sp>
    </p:spTree>
    <p:extLst>
      <p:ext uri="{BB962C8B-B14F-4D97-AF65-F5344CB8AC3E}">
        <p14:creationId xmlns:p14="http://schemas.microsoft.com/office/powerpoint/2010/main" val="3832166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E6FCFF-8FE6-388D-27F4-0C971664D7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1ADEF445-E49C-7F36-120B-FAA1D8CF11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758941C-4C0D-092E-DB0F-7F973393AC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B369F-34F1-4D6E-BE1F-2F419A151CE0}" type="datetimeFigureOut">
              <a:rPr lang="en-IE" smtClean="0"/>
              <a:t>14/07/2023</a:t>
            </a:fld>
            <a:endParaRPr lang="en-IE"/>
          </a:p>
        </p:txBody>
      </p:sp>
      <p:sp>
        <p:nvSpPr>
          <p:cNvPr id="5" name="Footer Placeholder 4">
            <a:extLst>
              <a:ext uri="{FF2B5EF4-FFF2-40B4-BE49-F238E27FC236}">
                <a16:creationId xmlns:a16="http://schemas.microsoft.com/office/drawing/2014/main" id="{CD722D05-790B-E66F-840C-AB2940321A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8DF0AD2D-99AD-CDB5-B813-DB3332C835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7FC5A-5894-46DA-9B1C-D3E56F7AB8A0}" type="slidenum">
              <a:rPr lang="en-IE" smtClean="0"/>
              <a:t>‹#›</a:t>
            </a:fld>
            <a:endParaRPr lang="en-IE"/>
          </a:p>
        </p:txBody>
      </p:sp>
    </p:spTree>
    <p:extLst>
      <p:ext uri="{BB962C8B-B14F-4D97-AF65-F5344CB8AC3E}">
        <p14:creationId xmlns:p14="http://schemas.microsoft.com/office/powerpoint/2010/main" val="1531146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5.xml"/><Relationship Id="rId13"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0.jpg"/><Relationship Id="rId4" Type="http://schemas.openxmlformats.org/officeDocument/2006/relationships/image" Target="../media/image9.jpg"/></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13" Type="http://schemas.openxmlformats.org/officeDocument/2006/relationships/image" Target="../media/image8.jpg"/><Relationship Id="rId3" Type="http://schemas.openxmlformats.org/officeDocument/2006/relationships/image" Target="../media/image3.png"/><Relationship Id="rId7" Type="http://schemas.openxmlformats.org/officeDocument/2006/relationships/hyperlink" Target="https://en.wikipedia.org/wiki/Germany" TargetMode="External"/><Relationship Id="rId12" Type="http://schemas.openxmlformats.org/officeDocument/2006/relationships/hyperlink" Target="https://pixabay.com/en/spain-flag-heraldry-red-yellow-2906824/"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7.png"/><Relationship Id="rId5" Type="http://schemas.openxmlformats.org/officeDocument/2006/relationships/hyperlink" Target="https://openclipart.org/detail/184542/italian-flag" TargetMode="External"/><Relationship Id="rId15" Type="http://schemas.openxmlformats.org/officeDocument/2006/relationships/hyperlink" Target="https://creativecommons.org/licenses/by/3.0/" TargetMode="External"/><Relationship Id="rId10" Type="http://schemas.openxmlformats.org/officeDocument/2006/relationships/hyperlink" Target="https://en.wikipedia.org/wiki/Flag_of_Sweden" TargetMode="External"/><Relationship Id="rId4" Type="http://schemas.openxmlformats.org/officeDocument/2006/relationships/image" Target="../media/image4.png"/><Relationship Id="rId9" Type="http://schemas.openxmlformats.org/officeDocument/2006/relationships/image" Target="../media/image6.png"/><Relationship Id="rId14" Type="http://schemas.openxmlformats.org/officeDocument/2006/relationships/hyperlink" Target="https://www.freeimageslive.co.uk/free_stock_image/irishflag-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0">
            <a:extLst>
              <a:ext uri="{FF2B5EF4-FFF2-40B4-BE49-F238E27FC236}">
                <a16:creationId xmlns:a16="http://schemas.microsoft.com/office/drawing/2014/main" id="{53E60C6D-4E85-4E14-BCDF-BF15C241F7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09BF9D85-22DB-846C-1434-71F2E9CAEBAA}"/>
              </a:ext>
            </a:extLst>
          </p:cNvPr>
          <p:cNvSpPr txBox="1"/>
          <p:nvPr/>
        </p:nvSpPr>
        <p:spPr>
          <a:xfrm>
            <a:off x="6151294" y="486184"/>
            <a:ext cx="5397237"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a:latin typeface="+mj-lt"/>
                <a:ea typeface="+mj-ea"/>
                <a:cs typeface="+mj-cs"/>
              </a:rPr>
              <a:t>Background</a:t>
            </a:r>
            <a:endParaRPr lang="en-US" sz="4400" b="1" dirty="0">
              <a:latin typeface="+mj-lt"/>
              <a:ea typeface="+mj-ea"/>
              <a:cs typeface="+mj-cs"/>
            </a:endParaRPr>
          </a:p>
        </p:txBody>
      </p:sp>
      <p:pic>
        <p:nvPicPr>
          <p:cNvPr id="3" name="Immagine 7" descr="Immagine che contiene testo&#10;&#10;Descrizione generata automaticamente">
            <a:extLst>
              <a:ext uri="{FF2B5EF4-FFF2-40B4-BE49-F238E27FC236}">
                <a16:creationId xmlns:a16="http://schemas.microsoft.com/office/drawing/2014/main" id="{4908D82F-E324-462B-1D86-004B3C08CC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353" y="1486974"/>
            <a:ext cx="4555700" cy="956699"/>
          </a:xfrm>
          <a:custGeom>
            <a:avLst/>
            <a:gdLst/>
            <a:ahLst/>
            <a:cxnLst/>
            <a:rect l="l" t="t" r="r" b="b"/>
            <a:pathLst>
              <a:path w="4555700" h="2733294">
                <a:moveTo>
                  <a:pt x="82217" y="0"/>
                </a:moveTo>
                <a:lnTo>
                  <a:pt x="4473483" y="0"/>
                </a:lnTo>
                <a:cubicBezTo>
                  <a:pt x="4518890" y="0"/>
                  <a:pt x="4555700" y="36810"/>
                  <a:pt x="4555700" y="82217"/>
                </a:cubicBezTo>
                <a:lnTo>
                  <a:pt x="4555700" y="2651077"/>
                </a:lnTo>
                <a:cubicBezTo>
                  <a:pt x="4555700" y="2696484"/>
                  <a:pt x="4518890" y="2733294"/>
                  <a:pt x="4473483" y="2733294"/>
                </a:cubicBezTo>
                <a:lnTo>
                  <a:pt x="82217" y="2733294"/>
                </a:lnTo>
                <a:cubicBezTo>
                  <a:pt x="36810" y="2733294"/>
                  <a:pt x="0" y="2696484"/>
                  <a:pt x="0" y="2651077"/>
                </a:cubicBezTo>
                <a:lnTo>
                  <a:pt x="0" y="82217"/>
                </a:lnTo>
                <a:cubicBezTo>
                  <a:pt x="0" y="36810"/>
                  <a:pt x="36810" y="0"/>
                  <a:pt x="82217" y="0"/>
                </a:cubicBezTo>
                <a:close/>
              </a:path>
            </a:pathLst>
          </a:custGeom>
        </p:spPr>
      </p:pic>
      <p:sp>
        <p:nvSpPr>
          <p:cNvPr id="17" name="Freeform: Shape 12">
            <a:extLst>
              <a:ext uri="{FF2B5EF4-FFF2-40B4-BE49-F238E27FC236}">
                <a16:creationId xmlns:a16="http://schemas.microsoft.com/office/drawing/2014/main" id="{7D42D292-4C48-479B-9E59-E29CD9871C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Immagine 5">
            <a:extLst>
              <a:ext uri="{FF2B5EF4-FFF2-40B4-BE49-F238E27FC236}">
                <a16:creationId xmlns:a16="http://schemas.microsoft.com/office/drawing/2014/main" id="{0809D1B0-9EA2-90BF-908F-FAD17DE6B2E8}"/>
              </a:ext>
            </a:extLst>
          </p:cNvPr>
          <p:cNvPicPr>
            <a:picLocks noChangeAspect="1"/>
          </p:cNvPicPr>
          <p:nvPr/>
        </p:nvPicPr>
        <p:blipFill>
          <a:blip r:embed="rId4">
            <a:extLst>
              <a:ext uri="{28A0092B-C50C-407E-A947-70E740481C1C}">
                <a14:useLocalDpi xmlns:a14="http://schemas.microsoft.com/office/drawing/2010/main" val="0"/>
              </a:ext>
            </a:extLst>
          </a:blip>
          <a:srcRect t="10497" b="18013"/>
          <a:stretch>
            <a:fillRect/>
          </a:stretch>
        </p:blipFill>
        <p:spPr bwMode="auto">
          <a:xfrm>
            <a:off x="698353" y="3526029"/>
            <a:ext cx="3823322" cy="2733293"/>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p:spPr>
      </p:pic>
      <p:sp>
        <p:nvSpPr>
          <p:cNvPr id="5" name="TextBox 4">
            <a:extLst>
              <a:ext uri="{FF2B5EF4-FFF2-40B4-BE49-F238E27FC236}">
                <a16:creationId xmlns:a16="http://schemas.microsoft.com/office/drawing/2014/main" id="{02A21537-8B81-4138-D257-3F9E5AF0A936}"/>
              </a:ext>
            </a:extLst>
          </p:cNvPr>
          <p:cNvSpPr txBox="1"/>
          <p:nvPr/>
        </p:nvSpPr>
        <p:spPr>
          <a:xfrm>
            <a:off x="6151294" y="1796794"/>
            <a:ext cx="5742585" cy="4687108"/>
          </a:xfrm>
          <a:prstGeom prst="rect">
            <a:avLst/>
          </a:prstGeom>
        </p:spPr>
        <p:txBody>
          <a:bodyPr vert="horz" lIns="91440" tIns="45720" rIns="91440" bIns="45720" rtlCol="0">
            <a:noAutofit/>
          </a:bodyPr>
          <a:lstStyle/>
          <a:p>
            <a:pPr marL="285750" indent="-285750">
              <a:lnSpc>
                <a:spcPct val="90000"/>
              </a:lnSpc>
              <a:spcBef>
                <a:spcPts val="600"/>
              </a:spcBef>
              <a:spcAft>
                <a:spcPts val="800"/>
              </a:spcAft>
              <a:buFont typeface="Arial"/>
              <a:buChar char="•"/>
            </a:pPr>
            <a:r>
              <a:rPr lang="en-US" sz="1700">
                <a:effectLst/>
              </a:rPr>
              <a:t>The COVID-19 pandemic:</a:t>
            </a:r>
          </a:p>
          <a:p>
            <a:pPr marL="742950" lvl="1" indent="-285750">
              <a:lnSpc>
                <a:spcPct val="90000"/>
              </a:lnSpc>
              <a:spcBef>
                <a:spcPts val="600"/>
              </a:spcBef>
              <a:spcAft>
                <a:spcPts val="800"/>
              </a:spcAft>
              <a:buFont typeface="Arial"/>
              <a:buChar char="•"/>
            </a:pPr>
            <a:r>
              <a:rPr lang="en-US" sz="1700"/>
              <a:t>i</a:t>
            </a:r>
            <a:r>
              <a:rPr lang="en-US" sz="1700">
                <a:effectLst/>
              </a:rPr>
              <a:t>mpacted heavily on education and training systems; </a:t>
            </a:r>
          </a:p>
          <a:p>
            <a:pPr marL="742950" lvl="1" indent="-285750">
              <a:lnSpc>
                <a:spcPct val="90000"/>
              </a:lnSpc>
              <a:spcBef>
                <a:spcPts val="600"/>
              </a:spcBef>
              <a:spcAft>
                <a:spcPts val="800"/>
              </a:spcAft>
              <a:buFont typeface="Arial"/>
              <a:buChar char="•"/>
            </a:pPr>
            <a:r>
              <a:rPr lang="en-US" sz="1700"/>
              <a:t>accelerated</a:t>
            </a:r>
            <a:r>
              <a:rPr lang="en-US" sz="1700">
                <a:effectLst/>
              </a:rPr>
              <a:t> digital transformation; </a:t>
            </a:r>
          </a:p>
          <a:p>
            <a:pPr marL="742950" lvl="1" indent="-285750">
              <a:lnSpc>
                <a:spcPct val="90000"/>
              </a:lnSpc>
              <a:spcBef>
                <a:spcPts val="600"/>
              </a:spcBef>
              <a:spcAft>
                <a:spcPts val="800"/>
              </a:spcAft>
              <a:buFont typeface="Arial"/>
              <a:buChar char="•"/>
            </a:pPr>
            <a:r>
              <a:rPr lang="en-US" sz="1700">
                <a:effectLst/>
              </a:rPr>
              <a:t>triggered rapid, large-scale change.</a:t>
            </a:r>
          </a:p>
          <a:p>
            <a:pPr marL="342900" indent="-285750">
              <a:lnSpc>
                <a:spcPct val="90000"/>
              </a:lnSpc>
              <a:spcBef>
                <a:spcPts val="600"/>
              </a:spcBef>
              <a:spcAft>
                <a:spcPts val="800"/>
              </a:spcAft>
              <a:buFont typeface="Arial"/>
              <a:buChar char="•"/>
            </a:pPr>
            <a:r>
              <a:rPr lang="en-US" sz="1700">
                <a:effectLst/>
              </a:rPr>
              <a:t>This pandemic exposed the need to:</a:t>
            </a:r>
          </a:p>
          <a:p>
            <a:pPr marL="742950" lvl="1" indent="-228600">
              <a:lnSpc>
                <a:spcPct val="90000"/>
              </a:lnSpc>
              <a:spcBef>
                <a:spcPts val="600"/>
              </a:spcBef>
              <a:spcAft>
                <a:spcPts val="800"/>
              </a:spcAft>
              <a:buFont typeface="Arial" panose="020B0604020202020204" pitchFamily="34" charset="0"/>
              <a:buChar char="•"/>
            </a:pPr>
            <a:r>
              <a:rPr lang="en-US" sz="1700">
                <a:effectLst/>
              </a:rPr>
              <a:t>integrate digital technologies in training; </a:t>
            </a:r>
          </a:p>
          <a:p>
            <a:pPr marL="742950" lvl="1" indent="-228600">
              <a:lnSpc>
                <a:spcPct val="90000"/>
              </a:lnSpc>
              <a:spcBef>
                <a:spcPts val="600"/>
              </a:spcBef>
              <a:spcAft>
                <a:spcPts val="800"/>
              </a:spcAft>
              <a:buFont typeface="Arial" panose="020B0604020202020204" pitchFamily="34" charset="0"/>
              <a:buChar char="•"/>
            </a:pPr>
            <a:r>
              <a:rPr lang="en-US" sz="1700"/>
              <a:t>rethink </a:t>
            </a:r>
            <a:r>
              <a:rPr lang="en-US" sz="1700">
                <a:effectLst/>
              </a:rPr>
              <a:t>how training is designed and provided. </a:t>
            </a:r>
          </a:p>
          <a:p>
            <a:pPr marL="342900" indent="-285750">
              <a:lnSpc>
                <a:spcPct val="90000"/>
              </a:lnSpc>
              <a:spcBef>
                <a:spcPts val="600"/>
              </a:spcBef>
              <a:spcAft>
                <a:spcPts val="800"/>
              </a:spcAft>
              <a:buFont typeface="Arial"/>
              <a:buChar char="•"/>
            </a:pPr>
            <a:r>
              <a:rPr lang="en-US" sz="1700">
                <a:effectLst/>
              </a:rPr>
              <a:t>It highlighted the need for trainers and </a:t>
            </a:r>
            <a:r>
              <a:rPr lang="en-US" sz="1700" b="1">
                <a:effectLst/>
              </a:rPr>
              <a:t>VET</a:t>
            </a:r>
            <a:r>
              <a:rPr lang="en-US" sz="1700">
                <a:effectLst/>
              </a:rPr>
              <a:t> staf</a:t>
            </a:r>
            <a:r>
              <a:rPr lang="en-US" sz="1700"/>
              <a:t>f to be more </a:t>
            </a:r>
            <a:r>
              <a:rPr lang="en-US" sz="1700" b="1"/>
              <a:t>confident</a:t>
            </a:r>
            <a:r>
              <a:rPr lang="en-US" sz="1700"/>
              <a:t> and </a:t>
            </a:r>
            <a:r>
              <a:rPr lang="en-US" sz="1700" b="1"/>
              <a:t>skilled</a:t>
            </a:r>
            <a:r>
              <a:rPr lang="en-US" sz="1700"/>
              <a:t> in using </a:t>
            </a:r>
            <a:r>
              <a:rPr lang="en-US" sz="1700" b="1"/>
              <a:t>digital technology</a:t>
            </a:r>
            <a:r>
              <a:rPr lang="en-US" sz="1700"/>
              <a:t>.</a:t>
            </a:r>
          </a:p>
          <a:p>
            <a:pPr marL="342900" indent="-285750">
              <a:lnSpc>
                <a:spcPct val="90000"/>
              </a:lnSpc>
              <a:spcBef>
                <a:spcPts val="600"/>
              </a:spcBef>
              <a:spcAft>
                <a:spcPts val="800"/>
              </a:spcAft>
              <a:buFont typeface="Arial"/>
              <a:buChar char="•"/>
            </a:pPr>
            <a:r>
              <a:rPr lang="en-US" sz="1700">
                <a:effectLst/>
              </a:rPr>
              <a:t>AGILE-2-VET project has been structured on these preconditions, reported by the European Commission in the new Digital Education Action Plan 2021-2027.</a:t>
            </a:r>
            <a:endParaRPr lang="en-US" sz="1700" dirty="0"/>
          </a:p>
        </p:txBody>
      </p:sp>
      <p:sp>
        <p:nvSpPr>
          <p:cNvPr id="15" name="Arc 14">
            <a:extLst>
              <a:ext uri="{FF2B5EF4-FFF2-40B4-BE49-F238E27FC236}">
                <a16:creationId xmlns:a16="http://schemas.microsoft.com/office/drawing/2014/main" id="{533DF362-939D-4EEE-8DC4-6B54607E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95198">
            <a:off x="1539683" y="162676"/>
            <a:ext cx="4083433" cy="4083433"/>
          </a:xfrm>
          <a:prstGeom prst="arc">
            <a:avLst>
              <a:gd name="adj1" fmla="val 17445962"/>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425862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2FBD5E0D-1237-40AA-57B6-AD702D0A6D8F}"/>
              </a:ext>
            </a:extLst>
          </p:cNvPr>
          <p:cNvGraphicFramePr/>
          <p:nvPr>
            <p:extLst>
              <p:ext uri="{D42A27DB-BD31-4B8C-83A1-F6EECF244321}">
                <p14:modId xmlns:p14="http://schemas.microsoft.com/office/powerpoint/2010/main" val="2262461993"/>
              </p:ext>
            </p:extLst>
          </p:nvPr>
        </p:nvGraphicFramePr>
        <p:xfrm>
          <a:off x="1152524" y="1865312"/>
          <a:ext cx="4170216" cy="31145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E2A39845-DFE0-128A-444A-ACA76ECB366D}"/>
              </a:ext>
            </a:extLst>
          </p:cNvPr>
          <p:cNvSpPr txBox="1"/>
          <p:nvPr/>
        </p:nvSpPr>
        <p:spPr>
          <a:xfrm>
            <a:off x="6256207" y="1182931"/>
            <a:ext cx="5458838" cy="4192520"/>
          </a:xfrm>
          <a:prstGeom prst="rect">
            <a:avLst/>
          </a:prstGeom>
        </p:spPr>
        <p:txBody>
          <a:bodyPr vert="horz" lIns="91440" tIns="45720" rIns="91440" bIns="45720" rtlCol="0">
            <a:normAutofit/>
          </a:bodyPr>
          <a:lstStyle/>
          <a:p>
            <a:pPr lvl="0"/>
            <a:endParaRPr lang="en-IE" dirty="0"/>
          </a:p>
        </p:txBody>
      </p:sp>
      <p:sp>
        <p:nvSpPr>
          <p:cNvPr id="3" name="TextBox 2">
            <a:extLst>
              <a:ext uri="{FF2B5EF4-FFF2-40B4-BE49-F238E27FC236}">
                <a16:creationId xmlns:a16="http://schemas.microsoft.com/office/drawing/2014/main" id="{4FFCAC14-D53B-15A8-D465-504C0F3D7FD3}"/>
              </a:ext>
            </a:extLst>
          </p:cNvPr>
          <p:cNvSpPr txBox="1"/>
          <p:nvPr/>
        </p:nvSpPr>
        <p:spPr>
          <a:xfrm>
            <a:off x="5893200" y="146079"/>
            <a:ext cx="5458838"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kern="1200" dirty="0">
                <a:solidFill>
                  <a:schemeClr val="tx1"/>
                </a:solidFill>
                <a:latin typeface="+mj-lt"/>
                <a:ea typeface="+mj-ea"/>
                <a:cs typeface="+mj-cs"/>
              </a:rPr>
              <a:t>Where Are We Now?</a:t>
            </a:r>
          </a:p>
        </p:txBody>
      </p:sp>
      <p:sp>
        <p:nvSpPr>
          <p:cNvPr id="4" name="TextBox 3">
            <a:extLst>
              <a:ext uri="{FF2B5EF4-FFF2-40B4-BE49-F238E27FC236}">
                <a16:creationId xmlns:a16="http://schemas.microsoft.com/office/drawing/2014/main" id="{8FC10EA5-42D0-1A8E-F4E2-280628F85CF4}"/>
              </a:ext>
            </a:extLst>
          </p:cNvPr>
          <p:cNvSpPr txBox="1"/>
          <p:nvPr/>
        </p:nvSpPr>
        <p:spPr>
          <a:xfrm>
            <a:off x="5893200" y="1422000"/>
            <a:ext cx="4999389" cy="4247317"/>
          </a:xfrm>
          <a:prstGeom prst="rect">
            <a:avLst/>
          </a:prstGeom>
          <a:noFill/>
        </p:spPr>
        <p:txBody>
          <a:bodyPr wrap="square" rtlCol="0">
            <a:spAutoFit/>
          </a:bodyPr>
          <a:lstStyle/>
          <a:p>
            <a:r>
              <a:rPr lang="en-GB" dirty="0"/>
              <a:t>The objective of Agile-2 VET is to </a:t>
            </a:r>
            <a:r>
              <a:rPr lang="en-GB" b="1" dirty="0"/>
              <a:t>develop skills </a:t>
            </a:r>
            <a:r>
              <a:rPr lang="en-GB" dirty="0"/>
              <a:t>and </a:t>
            </a:r>
            <a:r>
              <a:rPr lang="en-GB" b="1" dirty="0"/>
              <a:t>strengthen collaboration</a:t>
            </a:r>
            <a:r>
              <a:rPr lang="en-GB" dirty="0"/>
              <a:t>. </a:t>
            </a:r>
          </a:p>
          <a:p>
            <a:endParaRPr lang="en-GB" dirty="0"/>
          </a:p>
          <a:p>
            <a:r>
              <a:rPr lang="en-GB" dirty="0"/>
              <a:t>To achieve this outcome, in a constantly transformative digital environment, there is a need to understand real-time levels of digital competency, knowledge and skills.</a:t>
            </a:r>
          </a:p>
          <a:p>
            <a:endParaRPr lang="en-GB" dirty="0"/>
          </a:p>
          <a:p>
            <a:r>
              <a:rPr lang="en-GB" dirty="0"/>
              <a:t>With the various cohorts within the VET sector and based on the data, competencies were selected that support an individuals ability to adapt to a changing digital learning environment.</a:t>
            </a:r>
          </a:p>
          <a:p>
            <a:endParaRPr lang="en-GB" dirty="0"/>
          </a:p>
          <a:p>
            <a:r>
              <a:rPr lang="en-GB" dirty="0"/>
              <a:t>These 4 competencies are </a:t>
            </a:r>
            <a:r>
              <a:rPr lang="en-GB" b="1" dirty="0"/>
              <a:t>Resilience</a:t>
            </a:r>
            <a:r>
              <a:rPr lang="en-GB" dirty="0"/>
              <a:t>, </a:t>
            </a:r>
            <a:r>
              <a:rPr lang="en-GB" b="1" dirty="0"/>
              <a:t>Perception</a:t>
            </a:r>
            <a:r>
              <a:rPr lang="en-GB" dirty="0"/>
              <a:t>, </a:t>
            </a:r>
            <a:r>
              <a:rPr lang="en-GB" b="1" dirty="0"/>
              <a:t>Flexibility</a:t>
            </a:r>
            <a:r>
              <a:rPr lang="en-GB" dirty="0"/>
              <a:t> and </a:t>
            </a:r>
            <a:r>
              <a:rPr lang="en-GB" b="1" dirty="0"/>
              <a:t>Autonomy</a:t>
            </a:r>
            <a:r>
              <a:rPr lang="en-GB" dirty="0"/>
              <a:t>.</a:t>
            </a:r>
          </a:p>
        </p:txBody>
      </p:sp>
      <p:pic>
        <p:nvPicPr>
          <p:cNvPr id="6" name="Immagine 5">
            <a:extLst>
              <a:ext uri="{FF2B5EF4-FFF2-40B4-BE49-F238E27FC236}">
                <a16:creationId xmlns:a16="http://schemas.microsoft.com/office/drawing/2014/main" id="{5EDA2453-E793-A8BB-FF65-FC4E91D01990}"/>
              </a:ext>
            </a:extLst>
          </p:cNvPr>
          <p:cNvPicPr>
            <a:picLocks noChangeAspect="1"/>
          </p:cNvPicPr>
          <p:nvPr/>
        </p:nvPicPr>
        <p:blipFill>
          <a:blip r:embed="rId8">
            <a:extLst>
              <a:ext uri="{28A0092B-C50C-407E-A947-70E740481C1C}">
                <a14:useLocalDpi xmlns:a14="http://schemas.microsoft.com/office/drawing/2010/main" val="0"/>
              </a:ext>
            </a:extLst>
          </a:blip>
          <a:srcRect t="10497" b="18013"/>
          <a:stretch>
            <a:fillRect/>
          </a:stretch>
        </p:blipFill>
        <p:spPr bwMode="auto">
          <a:xfrm>
            <a:off x="281652" y="5249068"/>
            <a:ext cx="1741744" cy="1245173"/>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p:spPr>
      </p:pic>
    </p:spTree>
    <p:extLst>
      <p:ext uri="{BB962C8B-B14F-4D97-AF65-F5344CB8AC3E}">
        <p14:creationId xmlns:p14="http://schemas.microsoft.com/office/powerpoint/2010/main" val="308933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A7F197-BB2B-17B7-B7C0-EE0378492F41}"/>
              </a:ext>
            </a:extLst>
          </p:cNvPr>
          <p:cNvSpPr txBox="1"/>
          <p:nvPr/>
        </p:nvSpPr>
        <p:spPr>
          <a:xfrm>
            <a:off x="632178" y="492667"/>
            <a:ext cx="6096000" cy="584776"/>
          </a:xfrm>
          <a:prstGeom prst="rect">
            <a:avLst/>
          </a:prstGeom>
          <a:noFill/>
        </p:spPr>
        <p:txBody>
          <a:bodyPr wrap="square">
            <a:spAutoFit/>
          </a:bodyPr>
          <a:lstStyle/>
          <a:p>
            <a:r>
              <a:rPr lang="en-GB" sz="3200" b="1" dirty="0">
                <a:solidFill>
                  <a:srgbClr val="000000"/>
                </a:solidFill>
                <a:effectLst/>
                <a:highlight>
                  <a:srgbClr val="FFFFFF"/>
                </a:highlight>
                <a:latin typeface="+mj-lt"/>
                <a:ea typeface="Times New Roman" panose="02020603050405020304" pitchFamily="18" charset="0"/>
              </a:rPr>
              <a:t>Resilience</a:t>
            </a:r>
            <a:endParaRPr lang="en-IE" sz="2400" b="1" dirty="0">
              <a:latin typeface="+mj-lt"/>
            </a:endParaRPr>
          </a:p>
        </p:txBody>
      </p:sp>
      <p:sp>
        <p:nvSpPr>
          <p:cNvPr id="7" name="TextBox 6">
            <a:extLst>
              <a:ext uri="{FF2B5EF4-FFF2-40B4-BE49-F238E27FC236}">
                <a16:creationId xmlns:a16="http://schemas.microsoft.com/office/drawing/2014/main" id="{8E4ADB9E-7272-A59D-3F32-0B306F812F6A}"/>
              </a:ext>
            </a:extLst>
          </p:cNvPr>
          <p:cNvSpPr txBox="1"/>
          <p:nvPr/>
        </p:nvSpPr>
        <p:spPr>
          <a:xfrm>
            <a:off x="632178" y="1515028"/>
            <a:ext cx="10001956" cy="1477328"/>
          </a:xfrm>
          <a:prstGeom prst="rect">
            <a:avLst/>
          </a:prstGeom>
          <a:noFill/>
        </p:spPr>
        <p:txBody>
          <a:bodyPr wrap="square" rtlCol="0">
            <a:spAutoFit/>
          </a:bodyPr>
          <a:lstStyle/>
          <a:p>
            <a:r>
              <a:rPr lang="en-GB" dirty="0"/>
              <a:t>Resilience is the ability to adapt and adjust to change and to reach a positive outcome.  </a:t>
            </a:r>
          </a:p>
          <a:p>
            <a:endParaRPr lang="en-GB" dirty="0"/>
          </a:p>
          <a:p>
            <a:r>
              <a:rPr lang="en-GB" dirty="0"/>
              <a:t>Being resilient enables you to bounce back from negativity. Resilience applies when you are adapting to an environment which has unfamiliar routines or processes or you are removed from a team environment to an isolated situation.</a:t>
            </a:r>
            <a:endParaRPr lang="en-IE" dirty="0"/>
          </a:p>
        </p:txBody>
      </p:sp>
      <p:sp>
        <p:nvSpPr>
          <p:cNvPr id="9" name="TextBox 8">
            <a:extLst>
              <a:ext uri="{FF2B5EF4-FFF2-40B4-BE49-F238E27FC236}">
                <a16:creationId xmlns:a16="http://schemas.microsoft.com/office/drawing/2014/main" id="{4BB1E6CF-B708-774C-EC9A-12CB09503ECD}"/>
              </a:ext>
            </a:extLst>
          </p:cNvPr>
          <p:cNvSpPr txBox="1"/>
          <p:nvPr/>
        </p:nvSpPr>
        <p:spPr>
          <a:xfrm>
            <a:off x="632178" y="3368387"/>
            <a:ext cx="10227733" cy="923330"/>
          </a:xfrm>
          <a:prstGeom prst="rect">
            <a:avLst/>
          </a:prstGeom>
          <a:noFill/>
        </p:spPr>
        <p:txBody>
          <a:bodyPr wrap="square" rtlCol="0">
            <a:spAutoFit/>
          </a:bodyPr>
          <a:lstStyle/>
          <a:p>
            <a:r>
              <a:rPr lang="en-GB" dirty="0"/>
              <a:t>In the Digital Learning environment being resilient enables you to navigate digital transformation confidently by understanding your level of digital skills and how you can develop them. Creating a safe, comfortable and inclusive learning environment builds resilience. </a:t>
            </a:r>
            <a:endParaRPr lang="en-IE" dirty="0"/>
          </a:p>
        </p:txBody>
      </p:sp>
      <p:pic>
        <p:nvPicPr>
          <p:cNvPr id="10" name="Immagine 5">
            <a:extLst>
              <a:ext uri="{FF2B5EF4-FFF2-40B4-BE49-F238E27FC236}">
                <a16:creationId xmlns:a16="http://schemas.microsoft.com/office/drawing/2014/main" id="{C19D9546-008A-B870-B073-B4FDC326D939}"/>
              </a:ext>
            </a:extLst>
          </p:cNvPr>
          <p:cNvPicPr>
            <a:picLocks noChangeAspect="1"/>
          </p:cNvPicPr>
          <p:nvPr/>
        </p:nvPicPr>
        <p:blipFill>
          <a:blip r:embed="rId2">
            <a:extLst>
              <a:ext uri="{28A0092B-C50C-407E-A947-70E740481C1C}">
                <a14:useLocalDpi xmlns:a14="http://schemas.microsoft.com/office/drawing/2010/main" val="0"/>
              </a:ext>
            </a:extLst>
          </a:blip>
          <a:srcRect t="10497" b="18013"/>
          <a:stretch>
            <a:fillRect/>
          </a:stretch>
        </p:blipFill>
        <p:spPr bwMode="auto">
          <a:xfrm>
            <a:off x="244361" y="5342972"/>
            <a:ext cx="1741744" cy="1245173"/>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p:spPr>
      </p:pic>
      <p:sp>
        <p:nvSpPr>
          <p:cNvPr id="6" name="Arc 5">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922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A7F197-BB2B-17B7-B7C0-EE0378492F41}"/>
              </a:ext>
            </a:extLst>
          </p:cNvPr>
          <p:cNvSpPr txBox="1"/>
          <p:nvPr/>
        </p:nvSpPr>
        <p:spPr>
          <a:xfrm>
            <a:off x="632178" y="492667"/>
            <a:ext cx="6096000" cy="584776"/>
          </a:xfrm>
          <a:prstGeom prst="rect">
            <a:avLst/>
          </a:prstGeom>
          <a:noFill/>
        </p:spPr>
        <p:txBody>
          <a:bodyPr wrap="square">
            <a:spAutoFit/>
          </a:bodyPr>
          <a:lstStyle/>
          <a:p>
            <a:r>
              <a:rPr lang="en-GB" sz="3200" b="1" dirty="0">
                <a:solidFill>
                  <a:srgbClr val="000000"/>
                </a:solidFill>
                <a:highlight>
                  <a:srgbClr val="FFFFFF"/>
                </a:highlight>
                <a:latin typeface="+mj-lt"/>
              </a:rPr>
              <a:t>Perception</a:t>
            </a:r>
            <a:endParaRPr lang="en-IE" sz="2400" b="1" dirty="0">
              <a:latin typeface="+mj-lt"/>
            </a:endParaRPr>
          </a:p>
        </p:txBody>
      </p:sp>
      <p:sp>
        <p:nvSpPr>
          <p:cNvPr id="7" name="TextBox 6">
            <a:extLst>
              <a:ext uri="{FF2B5EF4-FFF2-40B4-BE49-F238E27FC236}">
                <a16:creationId xmlns:a16="http://schemas.microsoft.com/office/drawing/2014/main" id="{8E4ADB9E-7272-A59D-3F32-0B306F812F6A}"/>
              </a:ext>
            </a:extLst>
          </p:cNvPr>
          <p:cNvSpPr txBox="1"/>
          <p:nvPr/>
        </p:nvSpPr>
        <p:spPr>
          <a:xfrm>
            <a:off x="632178" y="1515028"/>
            <a:ext cx="10001956" cy="646331"/>
          </a:xfrm>
          <a:prstGeom prst="rect">
            <a:avLst/>
          </a:prstGeom>
          <a:noFill/>
        </p:spPr>
        <p:txBody>
          <a:bodyPr wrap="square" rtlCol="0">
            <a:spAutoFit/>
          </a:bodyPr>
          <a:lstStyle/>
          <a:p>
            <a:r>
              <a:rPr lang="en-GB" dirty="0"/>
              <a:t>Perception is how we see, hear or understand something.  It is your human radar and how you perceive things. </a:t>
            </a:r>
            <a:endParaRPr lang="en-IE" dirty="0"/>
          </a:p>
        </p:txBody>
      </p:sp>
      <p:sp>
        <p:nvSpPr>
          <p:cNvPr id="9" name="TextBox 8">
            <a:extLst>
              <a:ext uri="{FF2B5EF4-FFF2-40B4-BE49-F238E27FC236}">
                <a16:creationId xmlns:a16="http://schemas.microsoft.com/office/drawing/2014/main" id="{4BB1E6CF-B708-774C-EC9A-12CB09503ECD}"/>
              </a:ext>
            </a:extLst>
          </p:cNvPr>
          <p:cNvSpPr txBox="1"/>
          <p:nvPr/>
        </p:nvSpPr>
        <p:spPr>
          <a:xfrm>
            <a:off x="632178" y="2559292"/>
            <a:ext cx="10227733" cy="1200329"/>
          </a:xfrm>
          <a:prstGeom prst="rect">
            <a:avLst/>
          </a:prstGeom>
          <a:noFill/>
        </p:spPr>
        <p:txBody>
          <a:bodyPr wrap="square" rtlCol="0">
            <a:spAutoFit/>
          </a:bodyPr>
          <a:lstStyle/>
          <a:p>
            <a:r>
              <a:rPr lang="en-GB" dirty="0"/>
              <a:t>In the Digital Learning environment there is a need to focus on the context of the communication, communicate accurately and interpret information objectively.   The digital learning environment can lead to perceiving problems when communicating with others that do not exist.  Collaboration is important to know who you need to engage with and what support or resources are available.</a:t>
            </a:r>
            <a:endParaRPr lang="en-IE" dirty="0"/>
          </a:p>
        </p:txBody>
      </p:sp>
      <p:sp>
        <p:nvSpPr>
          <p:cNvPr id="6" name="Arc 5">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pic>
        <p:nvPicPr>
          <p:cNvPr id="8" name="Immagine 5">
            <a:extLst>
              <a:ext uri="{FF2B5EF4-FFF2-40B4-BE49-F238E27FC236}">
                <a16:creationId xmlns:a16="http://schemas.microsoft.com/office/drawing/2014/main" id="{C19D9546-008A-B870-B073-B4FDC326D939}"/>
              </a:ext>
            </a:extLst>
          </p:cNvPr>
          <p:cNvPicPr>
            <a:picLocks noChangeAspect="1"/>
          </p:cNvPicPr>
          <p:nvPr/>
        </p:nvPicPr>
        <p:blipFill>
          <a:blip r:embed="rId2">
            <a:extLst>
              <a:ext uri="{28A0092B-C50C-407E-A947-70E740481C1C}">
                <a14:useLocalDpi xmlns:a14="http://schemas.microsoft.com/office/drawing/2010/main" val="0"/>
              </a:ext>
            </a:extLst>
          </a:blip>
          <a:srcRect t="10497" b="18013"/>
          <a:stretch>
            <a:fillRect/>
          </a:stretch>
        </p:blipFill>
        <p:spPr bwMode="auto">
          <a:xfrm>
            <a:off x="244361" y="5342972"/>
            <a:ext cx="1741744" cy="1245173"/>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p:spPr>
      </p:pic>
    </p:spTree>
    <p:extLst>
      <p:ext uri="{BB962C8B-B14F-4D97-AF65-F5344CB8AC3E}">
        <p14:creationId xmlns:p14="http://schemas.microsoft.com/office/powerpoint/2010/main" val="301857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A7F197-BB2B-17B7-B7C0-EE0378492F41}"/>
              </a:ext>
            </a:extLst>
          </p:cNvPr>
          <p:cNvSpPr txBox="1"/>
          <p:nvPr/>
        </p:nvSpPr>
        <p:spPr>
          <a:xfrm>
            <a:off x="632178" y="492667"/>
            <a:ext cx="6096000" cy="584776"/>
          </a:xfrm>
          <a:prstGeom prst="rect">
            <a:avLst/>
          </a:prstGeom>
          <a:noFill/>
        </p:spPr>
        <p:txBody>
          <a:bodyPr wrap="square">
            <a:spAutoFit/>
          </a:bodyPr>
          <a:lstStyle/>
          <a:p>
            <a:r>
              <a:rPr lang="en-GB" sz="3200" b="1" dirty="0">
                <a:solidFill>
                  <a:srgbClr val="000000"/>
                </a:solidFill>
                <a:highlight>
                  <a:srgbClr val="FFFFFF"/>
                </a:highlight>
                <a:latin typeface="+mj-lt"/>
              </a:rPr>
              <a:t>Flexibility</a:t>
            </a:r>
            <a:endParaRPr lang="en-IE" sz="2400" b="1" dirty="0">
              <a:latin typeface="+mj-lt"/>
            </a:endParaRPr>
          </a:p>
        </p:txBody>
      </p:sp>
      <p:sp>
        <p:nvSpPr>
          <p:cNvPr id="7" name="TextBox 6">
            <a:extLst>
              <a:ext uri="{FF2B5EF4-FFF2-40B4-BE49-F238E27FC236}">
                <a16:creationId xmlns:a16="http://schemas.microsoft.com/office/drawing/2014/main" id="{8E4ADB9E-7272-A59D-3F32-0B306F812F6A}"/>
              </a:ext>
            </a:extLst>
          </p:cNvPr>
          <p:cNvSpPr txBox="1"/>
          <p:nvPr/>
        </p:nvSpPr>
        <p:spPr>
          <a:xfrm>
            <a:off x="632178" y="1515028"/>
            <a:ext cx="10001956" cy="369332"/>
          </a:xfrm>
          <a:prstGeom prst="rect">
            <a:avLst/>
          </a:prstGeom>
          <a:noFill/>
        </p:spPr>
        <p:txBody>
          <a:bodyPr wrap="square" rtlCol="0">
            <a:spAutoFit/>
          </a:bodyPr>
          <a:lstStyle/>
          <a:p>
            <a:r>
              <a:rPr lang="en-GB" dirty="0"/>
              <a:t>Flexibility requires and individual to be flexible in their approach and open to change. </a:t>
            </a:r>
            <a:endParaRPr lang="en-IE" dirty="0"/>
          </a:p>
        </p:txBody>
      </p:sp>
      <p:sp>
        <p:nvSpPr>
          <p:cNvPr id="9" name="TextBox 8">
            <a:extLst>
              <a:ext uri="{FF2B5EF4-FFF2-40B4-BE49-F238E27FC236}">
                <a16:creationId xmlns:a16="http://schemas.microsoft.com/office/drawing/2014/main" id="{4BB1E6CF-B708-774C-EC9A-12CB09503ECD}"/>
              </a:ext>
            </a:extLst>
          </p:cNvPr>
          <p:cNvSpPr txBox="1"/>
          <p:nvPr/>
        </p:nvSpPr>
        <p:spPr>
          <a:xfrm>
            <a:off x="632178" y="2559292"/>
            <a:ext cx="10227733" cy="1200329"/>
          </a:xfrm>
          <a:prstGeom prst="rect">
            <a:avLst/>
          </a:prstGeom>
          <a:noFill/>
        </p:spPr>
        <p:txBody>
          <a:bodyPr wrap="square" rtlCol="0">
            <a:spAutoFit/>
          </a:bodyPr>
          <a:lstStyle/>
          <a:p>
            <a:r>
              <a:rPr lang="en-GB" dirty="0"/>
              <a:t>In the Digital Learning environment it is important to recognise that you need to be open to how others communicate, whether they are learners, facilitators, designers or stakeholders. Think about the different styles of communication needed to optimise engagement with others.  Without the benefit of physical presence you need to be tolerant and open to virtual body language.</a:t>
            </a:r>
            <a:endParaRPr lang="en-IE" dirty="0"/>
          </a:p>
        </p:txBody>
      </p:sp>
      <p:sp>
        <p:nvSpPr>
          <p:cNvPr id="6" name="Arc 5">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pic>
        <p:nvPicPr>
          <p:cNvPr id="8" name="Immagine 5">
            <a:extLst>
              <a:ext uri="{FF2B5EF4-FFF2-40B4-BE49-F238E27FC236}">
                <a16:creationId xmlns:a16="http://schemas.microsoft.com/office/drawing/2014/main" id="{C19D9546-008A-B870-B073-B4FDC326D939}"/>
              </a:ext>
            </a:extLst>
          </p:cNvPr>
          <p:cNvPicPr>
            <a:picLocks noChangeAspect="1"/>
          </p:cNvPicPr>
          <p:nvPr/>
        </p:nvPicPr>
        <p:blipFill>
          <a:blip r:embed="rId3">
            <a:extLst>
              <a:ext uri="{28A0092B-C50C-407E-A947-70E740481C1C}">
                <a14:useLocalDpi xmlns:a14="http://schemas.microsoft.com/office/drawing/2010/main" val="0"/>
              </a:ext>
            </a:extLst>
          </a:blip>
          <a:srcRect t="10497" b="18013"/>
          <a:stretch>
            <a:fillRect/>
          </a:stretch>
        </p:blipFill>
        <p:spPr bwMode="auto">
          <a:xfrm>
            <a:off x="244361" y="5342972"/>
            <a:ext cx="1741744" cy="1245173"/>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p:spPr>
      </p:pic>
    </p:spTree>
    <p:extLst>
      <p:ext uri="{BB962C8B-B14F-4D97-AF65-F5344CB8AC3E}">
        <p14:creationId xmlns:p14="http://schemas.microsoft.com/office/powerpoint/2010/main" val="2037935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A7F197-BB2B-17B7-B7C0-EE0378492F41}"/>
              </a:ext>
            </a:extLst>
          </p:cNvPr>
          <p:cNvSpPr txBox="1"/>
          <p:nvPr/>
        </p:nvSpPr>
        <p:spPr>
          <a:xfrm>
            <a:off x="632178" y="492667"/>
            <a:ext cx="6096000" cy="584776"/>
          </a:xfrm>
          <a:prstGeom prst="rect">
            <a:avLst/>
          </a:prstGeom>
          <a:noFill/>
        </p:spPr>
        <p:txBody>
          <a:bodyPr wrap="square">
            <a:spAutoFit/>
          </a:bodyPr>
          <a:lstStyle/>
          <a:p>
            <a:r>
              <a:rPr lang="en-GB" sz="3200" b="1" dirty="0">
                <a:solidFill>
                  <a:srgbClr val="000000"/>
                </a:solidFill>
                <a:highlight>
                  <a:srgbClr val="FFFFFF"/>
                </a:highlight>
                <a:latin typeface="+mj-lt"/>
              </a:rPr>
              <a:t>Autonomy</a:t>
            </a:r>
            <a:endParaRPr lang="en-IE" sz="2400" b="1" dirty="0">
              <a:latin typeface="+mj-lt"/>
            </a:endParaRPr>
          </a:p>
        </p:txBody>
      </p:sp>
      <p:sp>
        <p:nvSpPr>
          <p:cNvPr id="7" name="TextBox 6">
            <a:extLst>
              <a:ext uri="{FF2B5EF4-FFF2-40B4-BE49-F238E27FC236}">
                <a16:creationId xmlns:a16="http://schemas.microsoft.com/office/drawing/2014/main" id="{8E4ADB9E-7272-A59D-3F32-0B306F812F6A}"/>
              </a:ext>
            </a:extLst>
          </p:cNvPr>
          <p:cNvSpPr txBox="1"/>
          <p:nvPr/>
        </p:nvSpPr>
        <p:spPr>
          <a:xfrm>
            <a:off x="632178" y="1515028"/>
            <a:ext cx="10001956" cy="369332"/>
          </a:xfrm>
          <a:prstGeom prst="rect">
            <a:avLst/>
          </a:prstGeom>
          <a:noFill/>
        </p:spPr>
        <p:txBody>
          <a:bodyPr wrap="square" rtlCol="0">
            <a:spAutoFit/>
          </a:bodyPr>
          <a:lstStyle/>
          <a:p>
            <a:r>
              <a:rPr lang="en-GB" dirty="0"/>
              <a:t>With personal autonomy you have control over your work and delivering on expectations.</a:t>
            </a:r>
            <a:endParaRPr lang="en-IE" dirty="0"/>
          </a:p>
        </p:txBody>
      </p:sp>
      <p:sp>
        <p:nvSpPr>
          <p:cNvPr id="9" name="TextBox 8">
            <a:extLst>
              <a:ext uri="{FF2B5EF4-FFF2-40B4-BE49-F238E27FC236}">
                <a16:creationId xmlns:a16="http://schemas.microsoft.com/office/drawing/2014/main" id="{4BB1E6CF-B708-774C-EC9A-12CB09503ECD}"/>
              </a:ext>
            </a:extLst>
          </p:cNvPr>
          <p:cNvSpPr txBox="1"/>
          <p:nvPr/>
        </p:nvSpPr>
        <p:spPr>
          <a:xfrm>
            <a:off x="632178" y="2559292"/>
            <a:ext cx="10227733" cy="1477328"/>
          </a:xfrm>
          <a:prstGeom prst="rect">
            <a:avLst/>
          </a:prstGeom>
          <a:noFill/>
        </p:spPr>
        <p:txBody>
          <a:bodyPr wrap="square" rtlCol="0">
            <a:spAutoFit/>
          </a:bodyPr>
          <a:lstStyle/>
          <a:p>
            <a:r>
              <a:rPr lang="en-GB" dirty="0"/>
              <a:t>In the Digital Learning environment you will need to take responsibility for your actions and respect others.  Being autonomous increases motivation and satisfaction in reaching the desired outcomes.  </a:t>
            </a:r>
          </a:p>
          <a:p>
            <a:endParaRPr lang="en-GB" dirty="0"/>
          </a:p>
          <a:p>
            <a:r>
              <a:rPr lang="en-GB" dirty="0"/>
              <a:t>Evaluating outcomes, achieving set goals and knowing what worked and what does not work is autonomous to you and enables you to evaluate effectively.</a:t>
            </a:r>
            <a:endParaRPr lang="en-IE" dirty="0"/>
          </a:p>
        </p:txBody>
      </p:sp>
      <p:sp>
        <p:nvSpPr>
          <p:cNvPr id="6" name="Arc 5">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pic>
        <p:nvPicPr>
          <p:cNvPr id="8" name="Immagine 5">
            <a:extLst>
              <a:ext uri="{FF2B5EF4-FFF2-40B4-BE49-F238E27FC236}">
                <a16:creationId xmlns:a16="http://schemas.microsoft.com/office/drawing/2014/main" id="{C19D9546-008A-B870-B073-B4FDC326D939}"/>
              </a:ext>
            </a:extLst>
          </p:cNvPr>
          <p:cNvPicPr>
            <a:picLocks noChangeAspect="1"/>
          </p:cNvPicPr>
          <p:nvPr/>
        </p:nvPicPr>
        <p:blipFill>
          <a:blip r:embed="rId3">
            <a:extLst>
              <a:ext uri="{28A0092B-C50C-407E-A947-70E740481C1C}">
                <a14:useLocalDpi xmlns:a14="http://schemas.microsoft.com/office/drawing/2010/main" val="0"/>
              </a:ext>
            </a:extLst>
          </a:blip>
          <a:srcRect t="10497" b="18013"/>
          <a:stretch>
            <a:fillRect/>
          </a:stretch>
        </p:blipFill>
        <p:spPr bwMode="auto">
          <a:xfrm>
            <a:off x="244361" y="5342972"/>
            <a:ext cx="1741744" cy="1245173"/>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p:spPr>
      </p:pic>
    </p:spTree>
    <p:extLst>
      <p:ext uri="{BB962C8B-B14F-4D97-AF65-F5344CB8AC3E}">
        <p14:creationId xmlns:p14="http://schemas.microsoft.com/office/powerpoint/2010/main" val="235613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4A49D110-87C5-31F9-77F3-0C9BF880395D}"/>
              </a:ext>
            </a:extLst>
          </p:cNvPr>
          <p:cNvSpPr txBox="1"/>
          <p:nvPr/>
        </p:nvSpPr>
        <p:spPr>
          <a:xfrm>
            <a:off x="3264981" y="339223"/>
            <a:ext cx="5458838"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kern="1200" dirty="0">
                <a:solidFill>
                  <a:schemeClr val="tx1"/>
                </a:solidFill>
                <a:latin typeface="+mj-lt"/>
                <a:ea typeface="+mj-ea"/>
                <a:cs typeface="+mj-cs"/>
              </a:rPr>
              <a:t>Mapping the Content</a:t>
            </a:r>
          </a:p>
        </p:txBody>
      </p:sp>
      <p:sp>
        <p:nvSpPr>
          <p:cNvPr id="25" name="TextBox 24">
            <a:extLst>
              <a:ext uri="{FF2B5EF4-FFF2-40B4-BE49-F238E27FC236}">
                <a16:creationId xmlns:a16="http://schemas.microsoft.com/office/drawing/2014/main" id="{9E8DDAC8-605E-684F-5257-5DCEDB642748}"/>
              </a:ext>
            </a:extLst>
          </p:cNvPr>
          <p:cNvSpPr txBox="1"/>
          <p:nvPr/>
        </p:nvSpPr>
        <p:spPr>
          <a:xfrm>
            <a:off x="560962" y="1812275"/>
            <a:ext cx="5534312" cy="4786660"/>
          </a:xfrm>
          <a:prstGeom prst="rect">
            <a:avLst/>
          </a:prstGeom>
        </p:spPr>
        <p:txBody>
          <a:bodyPr vert="horz" lIns="91440" tIns="45720" rIns="91440" bIns="45720" rtlCol="0">
            <a:normAutofit/>
          </a:bodyPr>
          <a:lstStyle/>
          <a:p>
            <a:pPr>
              <a:lnSpc>
                <a:spcPct val="90000"/>
              </a:lnSpc>
              <a:spcAft>
                <a:spcPts val="800"/>
              </a:spcAft>
            </a:pPr>
            <a:endParaRPr lang="en-US" sz="1700" b="1" dirty="0">
              <a:effectLst/>
            </a:endParaRPr>
          </a:p>
        </p:txBody>
      </p:sp>
      <p:graphicFrame>
        <p:nvGraphicFramePr>
          <p:cNvPr id="32" name="Diagram 31"/>
          <p:cNvGraphicFramePr/>
          <p:nvPr>
            <p:extLst>
              <p:ext uri="{D42A27DB-BD31-4B8C-83A1-F6EECF244321}">
                <p14:modId xmlns:p14="http://schemas.microsoft.com/office/powerpoint/2010/main" val="2417550342"/>
              </p:ext>
            </p:extLst>
          </p:nvPr>
        </p:nvGraphicFramePr>
        <p:xfrm>
          <a:off x="769199" y="1743606"/>
          <a:ext cx="2652198" cy="15980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4" name="Arc 33">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10" name="Diagram 9"/>
          <p:cNvGraphicFramePr/>
          <p:nvPr>
            <p:extLst>
              <p:ext uri="{D42A27DB-BD31-4B8C-83A1-F6EECF244321}">
                <p14:modId xmlns:p14="http://schemas.microsoft.com/office/powerpoint/2010/main" val="2752974245"/>
              </p:ext>
            </p:extLst>
          </p:nvPr>
        </p:nvGraphicFramePr>
        <p:xfrm>
          <a:off x="486278" y="3213775"/>
          <a:ext cx="3218197" cy="32582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TextBox 1">
            <a:extLst>
              <a:ext uri="{FF2B5EF4-FFF2-40B4-BE49-F238E27FC236}">
                <a16:creationId xmlns:a16="http://schemas.microsoft.com/office/drawing/2014/main" id="{AC8E6E11-AC2F-CA26-9525-21AA3D8F30B7}"/>
              </a:ext>
            </a:extLst>
          </p:cNvPr>
          <p:cNvSpPr txBox="1"/>
          <p:nvPr/>
        </p:nvSpPr>
        <p:spPr>
          <a:xfrm>
            <a:off x="4529007" y="1714471"/>
            <a:ext cx="5458838" cy="4192520"/>
          </a:xfrm>
          <a:prstGeom prst="rect">
            <a:avLst/>
          </a:prstGeom>
        </p:spPr>
        <p:txBody>
          <a:bodyPr vert="horz" lIns="91440" tIns="45720" rIns="91440" bIns="45720" rtlCol="0">
            <a:normAutofit/>
          </a:bodyPr>
          <a:lstStyle/>
          <a:p>
            <a:pPr lvl="0"/>
            <a:r>
              <a:rPr lang="en-GB" b="1" dirty="0"/>
              <a:t>Self-reflection / self-assessment tool</a:t>
            </a:r>
            <a:endParaRPr lang="en-IE" dirty="0"/>
          </a:p>
          <a:p>
            <a:pPr marL="742950" lvl="1" indent="-285750">
              <a:buFont typeface="Arial"/>
              <a:buChar char="•"/>
            </a:pPr>
            <a:r>
              <a:rPr lang="en-GB" dirty="0"/>
              <a:t>Containing a series of questions that align to the Agile2VET training model and the identified digital competencies and skills needed for online learning in the VET sector.</a:t>
            </a:r>
          </a:p>
          <a:p>
            <a:pPr lvl="1"/>
            <a:endParaRPr lang="en-IE" dirty="0"/>
          </a:p>
          <a:p>
            <a:pPr lvl="0"/>
            <a:r>
              <a:rPr lang="en-GB" b="1" dirty="0"/>
              <a:t>Microlearning</a:t>
            </a:r>
            <a:endParaRPr lang="en-IE" dirty="0"/>
          </a:p>
          <a:p>
            <a:pPr marL="742950" lvl="1" indent="-285750">
              <a:buFont typeface="Arial"/>
              <a:buChar char="•"/>
            </a:pPr>
            <a:r>
              <a:rPr lang="en-GB" dirty="0"/>
              <a:t>A set of digital resources, including links to open education resources, that align to the areas defined in the Agile2VET training model.</a:t>
            </a:r>
            <a:endParaRPr lang="en-IE" dirty="0"/>
          </a:p>
          <a:p>
            <a:pPr marL="742950" lvl="1" indent="-285750">
              <a:buFont typeface="Arial"/>
              <a:buChar char="•"/>
            </a:pPr>
            <a:r>
              <a:rPr lang="en-GB" dirty="0"/>
              <a:t>Learners can select resources based on their training needs/skills-gaps identified through the self-reflection tool.</a:t>
            </a:r>
            <a:endParaRPr lang="en-IE" dirty="0"/>
          </a:p>
        </p:txBody>
      </p:sp>
      <p:pic>
        <p:nvPicPr>
          <p:cNvPr id="3" name="Immagine 5">
            <a:extLst>
              <a:ext uri="{FF2B5EF4-FFF2-40B4-BE49-F238E27FC236}">
                <a16:creationId xmlns:a16="http://schemas.microsoft.com/office/drawing/2014/main" id="{64685162-F613-A90B-EB35-3305C46D156B}"/>
              </a:ext>
            </a:extLst>
          </p:cNvPr>
          <p:cNvPicPr>
            <a:picLocks noChangeAspect="1"/>
          </p:cNvPicPr>
          <p:nvPr/>
        </p:nvPicPr>
        <p:blipFill>
          <a:blip r:embed="rId13">
            <a:extLst>
              <a:ext uri="{28A0092B-C50C-407E-A947-70E740481C1C}">
                <a14:useLocalDpi xmlns:a14="http://schemas.microsoft.com/office/drawing/2010/main" val="0"/>
              </a:ext>
            </a:extLst>
          </a:blip>
          <a:srcRect t="10497" b="18013"/>
          <a:stretch>
            <a:fillRect/>
          </a:stretch>
        </p:blipFill>
        <p:spPr bwMode="auto">
          <a:xfrm>
            <a:off x="9896361" y="5328090"/>
            <a:ext cx="1741744" cy="1245173"/>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p:spPr>
      </p:pic>
    </p:spTree>
    <p:extLst>
      <p:ext uri="{BB962C8B-B14F-4D97-AF65-F5344CB8AC3E}">
        <p14:creationId xmlns:p14="http://schemas.microsoft.com/office/powerpoint/2010/main" val="363952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10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500"/>
                                        <p:tgtEl>
                                          <p:spTgt spid="2">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2" grpId="0">
        <p:bldAsOne/>
      </p:bldGraphic>
      <p:bldGraphic spid="10" grpId="0">
        <p:bldAsOne/>
      </p:bldGraphic>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c 3">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 name="Freeform: Shape 26">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Immagine 5">
            <a:extLst>
              <a:ext uri="{FF2B5EF4-FFF2-40B4-BE49-F238E27FC236}">
                <a16:creationId xmlns:a16="http://schemas.microsoft.com/office/drawing/2014/main" id="{C96FE05C-1FEB-B1B2-244A-D48D5CCF6BD5}"/>
              </a:ext>
            </a:extLst>
          </p:cNvPr>
          <p:cNvPicPr>
            <a:picLocks noChangeAspect="1"/>
          </p:cNvPicPr>
          <p:nvPr/>
        </p:nvPicPr>
        <p:blipFill>
          <a:blip r:embed="rId3">
            <a:extLst>
              <a:ext uri="{28A0092B-C50C-407E-A947-70E740481C1C}">
                <a14:useLocalDpi xmlns:a14="http://schemas.microsoft.com/office/drawing/2010/main" val="0"/>
              </a:ext>
            </a:extLst>
          </a:blip>
          <a:srcRect t="10497" b="18013"/>
          <a:stretch>
            <a:fillRect/>
          </a:stretch>
        </p:blipFill>
        <p:spPr bwMode="auto">
          <a:xfrm>
            <a:off x="703182" y="1636453"/>
            <a:ext cx="4777381" cy="341534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
        <p:nvSpPr>
          <p:cNvPr id="7" name="TextBox 6">
            <a:extLst>
              <a:ext uri="{FF2B5EF4-FFF2-40B4-BE49-F238E27FC236}">
                <a16:creationId xmlns:a16="http://schemas.microsoft.com/office/drawing/2014/main" id="{1C98BF77-7B65-185D-AB16-F0F470FA5CCC}"/>
              </a:ext>
            </a:extLst>
          </p:cNvPr>
          <p:cNvSpPr txBox="1"/>
          <p:nvPr/>
        </p:nvSpPr>
        <p:spPr>
          <a:xfrm>
            <a:off x="5894962" y="2298361"/>
            <a:ext cx="5458838" cy="1468636"/>
          </a:xfrm>
          <a:prstGeom prst="rect">
            <a:avLst/>
          </a:prstGeom>
        </p:spPr>
        <p:txBody>
          <a:bodyPr vert="horz" lIns="91440" tIns="45720" rIns="91440" bIns="45720" rtlCol="0">
            <a:normAutofit/>
          </a:bodyPr>
          <a:lstStyle/>
          <a:p>
            <a:pPr lvl="0">
              <a:lnSpc>
                <a:spcPct val="90000"/>
              </a:lnSpc>
              <a:spcAft>
                <a:spcPts val="800"/>
              </a:spcAft>
              <a:buSzPts val="950"/>
            </a:pPr>
            <a:r>
              <a:rPr lang="en-US" dirty="0"/>
              <a:t>Testing the digital toolkit.</a:t>
            </a:r>
          </a:p>
        </p:txBody>
      </p:sp>
      <p:sp>
        <p:nvSpPr>
          <p:cNvPr id="8" name="TextBox 7">
            <a:extLst>
              <a:ext uri="{FF2B5EF4-FFF2-40B4-BE49-F238E27FC236}">
                <a16:creationId xmlns:a16="http://schemas.microsoft.com/office/drawing/2014/main" id="{4A49D110-87C5-31F9-77F3-0C9BF880395D}"/>
              </a:ext>
            </a:extLst>
          </p:cNvPr>
          <p:cNvSpPr txBox="1"/>
          <p:nvPr/>
        </p:nvSpPr>
        <p:spPr>
          <a:xfrm>
            <a:off x="5894962" y="479493"/>
            <a:ext cx="5458838"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kern="1200" dirty="0">
                <a:solidFill>
                  <a:schemeClr val="tx1"/>
                </a:solidFill>
                <a:latin typeface="+mj-lt"/>
                <a:ea typeface="+mj-ea"/>
                <a:cs typeface="+mj-cs"/>
              </a:rPr>
              <a:t>Step 3: E</a:t>
            </a:r>
            <a:r>
              <a:rPr lang="en-US" sz="4400" b="1" dirty="0">
                <a:latin typeface="+mj-lt"/>
                <a:ea typeface="+mj-ea"/>
                <a:cs typeface="+mj-cs"/>
              </a:rPr>
              <a:t>xperimentation</a:t>
            </a:r>
            <a:endParaRPr lang="en-US" sz="4400" b="1" kern="1200" dirty="0">
              <a:solidFill>
                <a:schemeClr val="tx1"/>
              </a:solidFill>
              <a:latin typeface="+mj-lt"/>
              <a:ea typeface="+mj-ea"/>
              <a:cs typeface="+mj-cs"/>
            </a:endParaRPr>
          </a:p>
        </p:txBody>
      </p:sp>
      <p:pic>
        <p:nvPicPr>
          <p:cNvPr id="10" name="Picture 9" descr="competency2.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2566" y="2812072"/>
            <a:ext cx="3574594" cy="2895496"/>
          </a:xfrm>
          <a:prstGeom prst="rect">
            <a:avLst/>
          </a:prstGeom>
        </p:spPr>
      </p:pic>
      <p:pic>
        <p:nvPicPr>
          <p:cNvPr id="9" name="Picture 8" descr="result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05624" y="2961124"/>
            <a:ext cx="3574228" cy="2943482"/>
          </a:xfrm>
          <a:prstGeom prst="rect">
            <a:avLst/>
          </a:prstGeom>
        </p:spPr>
      </p:pic>
    </p:spTree>
    <p:extLst>
      <p:ext uri="{BB962C8B-B14F-4D97-AF65-F5344CB8AC3E}">
        <p14:creationId xmlns:p14="http://schemas.microsoft.com/office/powerpoint/2010/main" val="1404178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700"/>
                                        <p:tgtEl>
                                          <p:spTgt spid="9"/>
                                        </p:tgtEl>
                                      </p:cBhvr>
                                    </p:animEffect>
                                  </p:childTnLst>
                                </p:cTn>
                              </p:par>
                            </p:childTnLst>
                          </p:cTn>
                        </p:par>
                        <p:par>
                          <p:cTn id="12" fill="hold">
                            <p:stCondLst>
                              <p:cond delay="1200"/>
                            </p:stCondLst>
                            <p:childTnLst>
                              <p:par>
                                <p:cTn id="13" presetID="22" presetClass="entr" presetSubtype="1"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8">
            <a:extLst>
              <a:ext uri="{FF2B5EF4-FFF2-40B4-BE49-F238E27FC236}">
                <a16:creationId xmlns:a16="http://schemas.microsoft.com/office/drawing/2014/main" id="{8930EBA3-4D2E-42E8-B828-834555328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8" name="Arc 20">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A83C712-CD7D-F8C7-8FCA-8A1622BB3589}"/>
              </a:ext>
            </a:extLst>
          </p:cNvPr>
          <p:cNvSpPr txBox="1"/>
          <p:nvPr/>
        </p:nvSpPr>
        <p:spPr>
          <a:xfrm>
            <a:off x="5893200" y="957715"/>
            <a:ext cx="5130798" cy="2750419"/>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6000" b="1" kern="1200" dirty="0">
                <a:solidFill>
                  <a:schemeClr val="tx1"/>
                </a:solidFill>
                <a:latin typeface="+mj-lt"/>
                <a:ea typeface="+mj-ea"/>
                <a:cs typeface="+mj-cs"/>
              </a:rPr>
              <a:t>Any Questions?</a:t>
            </a:r>
          </a:p>
        </p:txBody>
      </p:sp>
      <p:sp>
        <p:nvSpPr>
          <p:cNvPr id="29" name="Oval 22">
            <a:extLst>
              <a:ext uri="{FF2B5EF4-FFF2-40B4-BE49-F238E27FC236}">
                <a16:creationId xmlns:a16="http://schemas.microsoft.com/office/drawing/2014/main" id="{528AA953-F4F9-4DC5-97C7-491F4AF93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97079" y="5607717"/>
            <a:ext cx="513442" cy="4995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Immagine 5">
            <a:extLst>
              <a:ext uri="{FF2B5EF4-FFF2-40B4-BE49-F238E27FC236}">
                <a16:creationId xmlns:a16="http://schemas.microsoft.com/office/drawing/2014/main" id="{C96FE05C-1FEB-B1B2-244A-D48D5CCF6BD5}"/>
              </a:ext>
            </a:extLst>
          </p:cNvPr>
          <p:cNvPicPr>
            <a:picLocks noChangeAspect="1"/>
          </p:cNvPicPr>
          <p:nvPr/>
        </p:nvPicPr>
        <p:blipFill>
          <a:blip r:embed="rId2">
            <a:extLst>
              <a:ext uri="{28A0092B-C50C-407E-A947-70E740481C1C}">
                <a14:useLocalDpi xmlns:a14="http://schemas.microsoft.com/office/drawing/2010/main" val="0"/>
              </a:ext>
            </a:extLst>
          </a:blip>
          <a:srcRect t="10497" b="18013"/>
          <a:stretch>
            <a:fillRect/>
          </a:stretch>
        </p:blipFill>
        <p:spPr bwMode="auto">
          <a:xfrm>
            <a:off x="703182" y="1636453"/>
            <a:ext cx="4777381" cy="341534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Tree>
    <p:extLst>
      <p:ext uri="{BB962C8B-B14F-4D97-AF65-F5344CB8AC3E}">
        <p14:creationId xmlns:p14="http://schemas.microsoft.com/office/powerpoint/2010/main" val="2500369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078B27CD-C3B1-8BFB-DEBB-3142CFB30A33}"/>
              </a:ext>
            </a:extLst>
          </p:cNvPr>
          <p:cNvSpPr txBox="1"/>
          <p:nvPr/>
        </p:nvSpPr>
        <p:spPr>
          <a:xfrm>
            <a:off x="9267909" y="2023110"/>
            <a:ext cx="2469624" cy="284607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700" b="1" kern="1200" dirty="0">
                <a:solidFill>
                  <a:schemeClr val="tx1"/>
                </a:solidFill>
                <a:latin typeface="+mj-lt"/>
                <a:ea typeface="+mj-ea"/>
                <a:cs typeface="+mj-cs"/>
              </a:rPr>
              <a:t>The Partners</a:t>
            </a:r>
          </a:p>
        </p:txBody>
      </p:sp>
      <p:sp>
        <p:nvSpPr>
          <p:cNvPr id="24" name="Rectangle 23">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Immagine 6">
            <a:extLst>
              <a:ext uri="{FF2B5EF4-FFF2-40B4-BE49-F238E27FC236}">
                <a16:creationId xmlns:a16="http://schemas.microsoft.com/office/drawing/2014/main" id="{C5A9D19D-15BF-6C74-282B-D84550FBE1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258" y="1421614"/>
            <a:ext cx="7608304" cy="893974"/>
          </a:xfrm>
          <a:prstGeom prst="rect">
            <a:avLst/>
          </a:prstGeom>
        </p:spPr>
      </p:pic>
      <p:sp>
        <p:nvSpPr>
          <p:cNvPr id="28" name="Rectangle 27">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flag of italy with a red white and green stripe&#10;&#10;Description automatically generated">
            <a:extLst>
              <a:ext uri="{FF2B5EF4-FFF2-40B4-BE49-F238E27FC236}">
                <a16:creationId xmlns:a16="http://schemas.microsoft.com/office/drawing/2014/main" id="{D9E7FBAD-22D1-D0D2-CC50-96CD0A1059D9}"/>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46882" y="4249923"/>
            <a:ext cx="694938" cy="476969"/>
          </a:xfrm>
          <a:prstGeom prst="rect">
            <a:avLst/>
          </a:prstGeom>
        </p:spPr>
      </p:pic>
      <p:pic>
        <p:nvPicPr>
          <p:cNvPr id="7" name="Picture 6" descr="A flag of germany with red yellow and black stripes&#10;&#10;Description automatically generated">
            <a:extLst>
              <a:ext uri="{FF2B5EF4-FFF2-40B4-BE49-F238E27FC236}">
                <a16:creationId xmlns:a16="http://schemas.microsoft.com/office/drawing/2014/main" id="{EFE66186-92C8-5C2F-600B-DD54B14192E7}"/>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2422098" y="4247673"/>
            <a:ext cx="812977" cy="487786"/>
          </a:xfrm>
          <a:prstGeom prst="rect">
            <a:avLst/>
          </a:prstGeom>
        </p:spPr>
      </p:pic>
      <p:sp>
        <p:nvSpPr>
          <p:cNvPr id="8" name="TextBox 7">
            <a:extLst>
              <a:ext uri="{FF2B5EF4-FFF2-40B4-BE49-F238E27FC236}">
                <a16:creationId xmlns:a16="http://schemas.microsoft.com/office/drawing/2014/main" id="{E5EC2BDC-636C-3D18-A42C-7DC4E0E0F0B2}"/>
              </a:ext>
            </a:extLst>
          </p:cNvPr>
          <p:cNvSpPr txBox="1"/>
          <p:nvPr/>
        </p:nvSpPr>
        <p:spPr>
          <a:xfrm>
            <a:off x="2170037" y="10868953"/>
            <a:ext cx="397933" cy="2585323"/>
          </a:xfrm>
          <a:prstGeom prst="rect">
            <a:avLst/>
          </a:prstGeom>
          <a:noFill/>
        </p:spPr>
        <p:txBody>
          <a:bodyPr wrap="square" rtlCol="0">
            <a:spAutoFit/>
          </a:bodyPr>
          <a:lstStyle/>
          <a:p>
            <a:r>
              <a:rPr lang="en-IE" sz="900" dirty="0">
                <a:hlinkClick r:id="rId7" tooltip="https://en.wikipedia.org/wiki/Germany"/>
              </a:rPr>
              <a:t>This Photo</a:t>
            </a:r>
            <a:r>
              <a:rPr lang="en-IE" sz="900" dirty="0"/>
              <a:t> by Unknown Author is licensed under </a:t>
            </a:r>
            <a:r>
              <a:rPr lang="en-IE" sz="900" dirty="0">
                <a:hlinkClick r:id="rId8" tooltip="https://creativecommons.org/licenses/by-sa/3.0/"/>
              </a:rPr>
              <a:t>CC BY-SA</a:t>
            </a:r>
            <a:endParaRPr lang="en-IE" sz="900" dirty="0"/>
          </a:p>
        </p:txBody>
      </p:sp>
      <p:pic>
        <p:nvPicPr>
          <p:cNvPr id="10" name="Picture 9" descr="A blue and yellow flag&#10;&#10;Description automatically generated">
            <a:extLst>
              <a:ext uri="{FF2B5EF4-FFF2-40B4-BE49-F238E27FC236}">
                <a16:creationId xmlns:a16="http://schemas.microsoft.com/office/drawing/2014/main" id="{CCCEAC04-3EEC-7999-F940-D8B390B09D04}"/>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3831987" y="4247793"/>
            <a:ext cx="812977" cy="508111"/>
          </a:xfrm>
          <a:prstGeom prst="rect">
            <a:avLst/>
          </a:prstGeom>
        </p:spPr>
      </p:pic>
      <p:sp>
        <p:nvSpPr>
          <p:cNvPr id="11" name="TextBox 10">
            <a:extLst>
              <a:ext uri="{FF2B5EF4-FFF2-40B4-BE49-F238E27FC236}">
                <a16:creationId xmlns:a16="http://schemas.microsoft.com/office/drawing/2014/main" id="{D4CD0F85-B156-E71C-968A-68DE5DC1053A}"/>
              </a:ext>
            </a:extLst>
          </p:cNvPr>
          <p:cNvSpPr txBox="1"/>
          <p:nvPr/>
        </p:nvSpPr>
        <p:spPr>
          <a:xfrm>
            <a:off x="3444503" y="10868954"/>
            <a:ext cx="525565" cy="1754326"/>
          </a:xfrm>
          <a:prstGeom prst="rect">
            <a:avLst/>
          </a:prstGeom>
          <a:noFill/>
        </p:spPr>
        <p:txBody>
          <a:bodyPr wrap="square" rtlCol="0">
            <a:spAutoFit/>
          </a:bodyPr>
          <a:lstStyle/>
          <a:p>
            <a:r>
              <a:rPr lang="en-IE" sz="900" dirty="0">
                <a:hlinkClick r:id="rId10" tooltip="https://en.wikipedia.org/wiki/Flag_of_Sweden"/>
              </a:rPr>
              <a:t>This Photo</a:t>
            </a:r>
            <a:r>
              <a:rPr lang="en-IE" sz="900" dirty="0"/>
              <a:t> by Unknown Author is licensed under </a:t>
            </a:r>
            <a:r>
              <a:rPr lang="en-IE" sz="900" dirty="0">
                <a:hlinkClick r:id="rId8" tooltip="https://creativecommons.org/licenses/by-sa/3.0/"/>
              </a:rPr>
              <a:t>CC BY-SA</a:t>
            </a:r>
            <a:endParaRPr lang="en-IE" sz="900" dirty="0"/>
          </a:p>
        </p:txBody>
      </p:sp>
      <p:pic>
        <p:nvPicPr>
          <p:cNvPr id="13" name="Picture 12" descr="A flag with a crown and a coat of arms&#10;&#10;Description automatically generated">
            <a:extLst>
              <a:ext uri="{FF2B5EF4-FFF2-40B4-BE49-F238E27FC236}">
                <a16:creationId xmlns:a16="http://schemas.microsoft.com/office/drawing/2014/main" id="{5F8B1FB1-79D7-A4B4-BBF4-FF0BE40C9ED6}"/>
              </a:ext>
            </a:extLst>
          </p:cNvPr>
          <p:cNvPicPr>
            <a:picLocks noChangeAspect="1"/>
          </p:cNvPicPr>
          <p:nvPr/>
        </p:nvPicPr>
        <p:blipFill>
          <a:blip r:embed="rId11">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5121667" y="4247673"/>
            <a:ext cx="812977" cy="541985"/>
          </a:xfrm>
          <a:prstGeom prst="rect">
            <a:avLst/>
          </a:prstGeom>
        </p:spPr>
      </p:pic>
      <p:pic>
        <p:nvPicPr>
          <p:cNvPr id="15" name="Picture 14" descr="A green white and orange flag&#10;&#10;Description automatically generated">
            <a:extLst>
              <a:ext uri="{FF2B5EF4-FFF2-40B4-BE49-F238E27FC236}">
                <a16:creationId xmlns:a16="http://schemas.microsoft.com/office/drawing/2014/main" id="{F98AB251-2F67-2401-3EFF-14DF4FD3EB4F}"/>
              </a:ext>
            </a:extLst>
          </p:cNvPr>
          <p:cNvPicPr>
            <a:picLocks noChangeAspect="1"/>
          </p:cNvPicPr>
          <p:nvPr/>
        </p:nvPicPr>
        <p:blipFill>
          <a:blip r:embed="rId13">
            <a:extLst>
              <a:ext uri="{28A0092B-C50C-407E-A947-70E740481C1C}">
                <a14:useLocalDpi xmlns:a14="http://schemas.microsoft.com/office/drawing/2010/main" val="0"/>
              </a:ext>
              <a:ext uri="{837473B0-CC2E-450A-ABE3-18F120FF3D39}">
                <a1611:picAttrSrcUrl xmlns:a1611="http://schemas.microsoft.com/office/drawing/2016/11/main" r:id="rId14"/>
              </a:ext>
            </a:extLst>
          </a:blip>
          <a:stretch>
            <a:fillRect/>
          </a:stretch>
        </p:blipFill>
        <p:spPr>
          <a:xfrm>
            <a:off x="6453723" y="4247673"/>
            <a:ext cx="946215" cy="541985"/>
          </a:xfrm>
          <a:prstGeom prst="rect">
            <a:avLst/>
          </a:prstGeom>
        </p:spPr>
      </p:pic>
      <p:sp>
        <p:nvSpPr>
          <p:cNvPr id="16" name="TextBox 15">
            <a:extLst>
              <a:ext uri="{FF2B5EF4-FFF2-40B4-BE49-F238E27FC236}">
                <a16:creationId xmlns:a16="http://schemas.microsoft.com/office/drawing/2014/main" id="{067BCA75-14F7-014D-2E49-C513EB29077A}"/>
              </a:ext>
            </a:extLst>
          </p:cNvPr>
          <p:cNvSpPr txBox="1"/>
          <p:nvPr/>
        </p:nvSpPr>
        <p:spPr>
          <a:xfrm>
            <a:off x="6453723" y="9719149"/>
            <a:ext cx="54282" cy="6047809"/>
          </a:xfrm>
          <a:prstGeom prst="rect">
            <a:avLst/>
          </a:prstGeom>
          <a:noFill/>
        </p:spPr>
        <p:txBody>
          <a:bodyPr wrap="square" rtlCol="0">
            <a:spAutoFit/>
          </a:bodyPr>
          <a:lstStyle/>
          <a:p>
            <a:r>
              <a:rPr lang="en-IE" sz="900" dirty="0">
                <a:hlinkClick r:id="rId14" tooltip="https://www.freeimageslive.co.uk/free_stock_image/irishflag-jpg"/>
              </a:rPr>
              <a:t>This Photo</a:t>
            </a:r>
            <a:r>
              <a:rPr lang="en-IE" sz="900" dirty="0"/>
              <a:t> by Unknown Author is licensed under </a:t>
            </a:r>
            <a:r>
              <a:rPr lang="en-IE" sz="900" dirty="0">
                <a:hlinkClick r:id="rId15" tooltip="https://creativecommons.org/licenses/by/3.0/"/>
              </a:rPr>
              <a:t>CC BY</a:t>
            </a:r>
            <a:endParaRPr lang="en-IE" sz="900" dirty="0"/>
          </a:p>
        </p:txBody>
      </p:sp>
      <p:sp>
        <p:nvSpPr>
          <p:cNvPr id="17" name="TextBox 16">
            <a:extLst>
              <a:ext uri="{FF2B5EF4-FFF2-40B4-BE49-F238E27FC236}">
                <a16:creationId xmlns:a16="http://schemas.microsoft.com/office/drawing/2014/main" id="{F8F7B245-A48A-D667-998C-F62C7EC3B204}"/>
              </a:ext>
            </a:extLst>
          </p:cNvPr>
          <p:cNvSpPr txBox="1"/>
          <p:nvPr/>
        </p:nvSpPr>
        <p:spPr>
          <a:xfrm>
            <a:off x="1115184" y="2518723"/>
            <a:ext cx="6353056" cy="1200329"/>
          </a:xfrm>
          <a:prstGeom prst="rect">
            <a:avLst/>
          </a:prstGeom>
          <a:noFill/>
        </p:spPr>
        <p:txBody>
          <a:bodyPr wrap="square" rtlCol="0">
            <a:spAutoFit/>
          </a:bodyPr>
          <a:lstStyle/>
          <a:p>
            <a:pPr algn="ctr"/>
            <a:r>
              <a:rPr lang="en-GB" sz="2400" b="1" dirty="0"/>
              <a:t>7 Partners from 5 EU Countries</a:t>
            </a:r>
          </a:p>
          <a:p>
            <a:pPr algn="ctr"/>
            <a:r>
              <a:rPr lang="en-GB" sz="2400" b="1" dirty="0"/>
              <a:t>Universities, Education Institutions, VET Facilitators and Digital Learning Designers</a:t>
            </a:r>
            <a:endParaRPr lang="en-IE" sz="2400" b="1" dirty="0"/>
          </a:p>
        </p:txBody>
      </p:sp>
      <p:sp>
        <p:nvSpPr>
          <p:cNvPr id="18" name="TextBox 17">
            <a:extLst>
              <a:ext uri="{FF2B5EF4-FFF2-40B4-BE49-F238E27FC236}">
                <a16:creationId xmlns:a16="http://schemas.microsoft.com/office/drawing/2014/main" id="{854CEF1E-746D-08E7-C1FC-FF7FA404849E}"/>
              </a:ext>
            </a:extLst>
          </p:cNvPr>
          <p:cNvSpPr txBox="1"/>
          <p:nvPr/>
        </p:nvSpPr>
        <p:spPr>
          <a:xfrm>
            <a:off x="1018833" y="4896556"/>
            <a:ext cx="694938" cy="369332"/>
          </a:xfrm>
          <a:prstGeom prst="rect">
            <a:avLst/>
          </a:prstGeom>
          <a:noFill/>
        </p:spPr>
        <p:txBody>
          <a:bodyPr wrap="square" rtlCol="0">
            <a:spAutoFit/>
          </a:bodyPr>
          <a:lstStyle/>
          <a:p>
            <a:pPr algn="ctr"/>
            <a:r>
              <a:rPr lang="en-GB" dirty="0"/>
              <a:t>Italy</a:t>
            </a:r>
            <a:endParaRPr lang="en-IE" dirty="0"/>
          </a:p>
        </p:txBody>
      </p:sp>
      <p:sp>
        <p:nvSpPr>
          <p:cNvPr id="19" name="TextBox 18">
            <a:extLst>
              <a:ext uri="{FF2B5EF4-FFF2-40B4-BE49-F238E27FC236}">
                <a16:creationId xmlns:a16="http://schemas.microsoft.com/office/drawing/2014/main" id="{714744F4-A462-430F-F2FA-0513328C0AFD}"/>
              </a:ext>
            </a:extLst>
          </p:cNvPr>
          <p:cNvSpPr txBox="1"/>
          <p:nvPr/>
        </p:nvSpPr>
        <p:spPr>
          <a:xfrm>
            <a:off x="2283383" y="4902145"/>
            <a:ext cx="1075500" cy="369332"/>
          </a:xfrm>
          <a:prstGeom prst="rect">
            <a:avLst/>
          </a:prstGeom>
          <a:noFill/>
        </p:spPr>
        <p:txBody>
          <a:bodyPr wrap="square" rtlCol="0">
            <a:spAutoFit/>
          </a:bodyPr>
          <a:lstStyle/>
          <a:p>
            <a:r>
              <a:rPr lang="en-GB" dirty="0"/>
              <a:t>Germany</a:t>
            </a:r>
            <a:endParaRPr lang="en-IE" dirty="0"/>
          </a:p>
        </p:txBody>
      </p:sp>
      <p:sp>
        <p:nvSpPr>
          <p:cNvPr id="20" name="TextBox 19">
            <a:extLst>
              <a:ext uri="{FF2B5EF4-FFF2-40B4-BE49-F238E27FC236}">
                <a16:creationId xmlns:a16="http://schemas.microsoft.com/office/drawing/2014/main" id="{8283E4F3-7D54-7B6A-4EBC-3F503AE3F862}"/>
              </a:ext>
            </a:extLst>
          </p:cNvPr>
          <p:cNvSpPr txBox="1"/>
          <p:nvPr/>
        </p:nvSpPr>
        <p:spPr>
          <a:xfrm>
            <a:off x="3719172" y="4891418"/>
            <a:ext cx="1004225" cy="369332"/>
          </a:xfrm>
          <a:prstGeom prst="rect">
            <a:avLst/>
          </a:prstGeom>
          <a:noFill/>
        </p:spPr>
        <p:txBody>
          <a:bodyPr wrap="square" rtlCol="0">
            <a:spAutoFit/>
          </a:bodyPr>
          <a:lstStyle/>
          <a:p>
            <a:pPr algn="ctr"/>
            <a:r>
              <a:rPr lang="en-GB" dirty="0"/>
              <a:t>Sweden</a:t>
            </a:r>
            <a:endParaRPr lang="en-IE" dirty="0"/>
          </a:p>
        </p:txBody>
      </p:sp>
      <p:sp>
        <p:nvSpPr>
          <p:cNvPr id="21" name="TextBox 20">
            <a:extLst>
              <a:ext uri="{FF2B5EF4-FFF2-40B4-BE49-F238E27FC236}">
                <a16:creationId xmlns:a16="http://schemas.microsoft.com/office/drawing/2014/main" id="{8121453B-9781-342C-4FE1-EC25BCD3F8A1}"/>
              </a:ext>
            </a:extLst>
          </p:cNvPr>
          <p:cNvSpPr txBox="1"/>
          <p:nvPr/>
        </p:nvSpPr>
        <p:spPr>
          <a:xfrm>
            <a:off x="5057931" y="4892663"/>
            <a:ext cx="925790" cy="369332"/>
          </a:xfrm>
          <a:prstGeom prst="rect">
            <a:avLst/>
          </a:prstGeom>
          <a:noFill/>
        </p:spPr>
        <p:txBody>
          <a:bodyPr wrap="square" rtlCol="0">
            <a:spAutoFit/>
          </a:bodyPr>
          <a:lstStyle/>
          <a:p>
            <a:pPr algn="ctr"/>
            <a:r>
              <a:rPr lang="en-GB" dirty="0"/>
              <a:t>Spain</a:t>
            </a:r>
            <a:endParaRPr lang="en-IE" dirty="0"/>
          </a:p>
        </p:txBody>
      </p:sp>
      <p:sp>
        <p:nvSpPr>
          <p:cNvPr id="23" name="TextBox 22">
            <a:extLst>
              <a:ext uri="{FF2B5EF4-FFF2-40B4-BE49-F238E27FC236}">
                <a16:creationId xmlns:a16="http://schemas.microsoft.com/office/drawing/2014/main" id="{DC41787F-D622-617C-603D-C92DA0D4F9AA}"/>
              </a:ext>
            </a:extLst>
          </p:cNvPr>
          <p:cNvSpPr txBox="1"/>
          <p:nvPr/>
        </p:nvSpPr>
        <p:spPr>
          <a:xfrm>
            <a:off x="6370084" y="4892101"/>
            <a:ext cx="1075500" cy="369332"/>
          </a:xfrm>
          <a:prstGeom prst="rect">
            <a:avLst/>
          </a:prstGeom>
          <a:noFill/>
        </p:spPr>
        <p:txBody>
          <a:bodyPr wrap="square" rtlCol="0">
            <a:spAutoFit/>
          </a:bodyPr>
          <a:lstStyle/>
          <a:p>
            <a:pPr algn="ctr"/>
            <a:r>
              <a:rPr lang="en-GB" dirty="0"/>
              <a:t>Ireland</a:t>
            </a:r>
            <a:endParaRPr lang="en-IE" dirty="0"/>
          </a:p>
        </p:txBody>
      </p:sp>
    </p:spTree>
    <p:extLst>
      <p:ext uri="{BB962C8B-B14F-4D97-AF65-F5344CB8AC3E}">
        <p14:creationId xmlns:p14="http://schemas.microsoft.com/office/powerpoint/2010/main" val="6211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42" presetClass="entr" presetSubtype="0" fill="hold" grpId="0" nodeType="after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1000"/>
                                        <p:tgtEl>
                                          <p:spTgt spid="17"/>
                                        </p:tgtEl>
                                      </p:cBhvr>
                                    </p:animEffect>
                                    <p:anim calcmode="lin" valueType="num">
                                      <p:cBhvr>
                                        <p:cTn id="11" dur="1000" fill="hold"/>
                                        <p:tgtEl>
                                          <p:spTgt spid="17"/>
                                        </p:tgtEl>
                                        <p:attrNameLst>
                                          <p:attrName>ppt_x</p:attrName>
                                        </p:attrNameLst>
                                      </p:cBhvr>
                                      <p:tavLst>
                                        <p:tav tm="0">
                                          <p:val>
                                            <p:strVal val="#ppt_x"/>
                                          </p:val>
                                        </p:tav>
                                        <p:tav tm="100000">
                                          <p:val>
                                            <p:strVal val="#ppt_x"/>
                                          </p:val>
                                        </p:tav>
                                      </p:tavLst>
                                    </p:anim>
                                    <p:anim calcmode="lin" valueType="num">
                                      <p:cBhvr>
                                        <p:cTn id="1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par>
                          <p:cTn id="17" fill="hold">
                            <p:stCondLst>
                              <p:cond delay="0"/>
                            </p:stCondLst>
                            <p:childTnLst>
                              <p:par>
                                <p:cTn id="18" presetID="42" presetClass="entr" presetSubtype="0" fill="hold" grpId="0"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1000"/>
                                        <p:tgtEl>
                                          <p:spTgt spid="18"/>
                                        </p:tgtEl>
                                      </p:cBhvr>
                                    </p:animEffect>
                                    <p:anim calcmode="lin" valueType="num">
                                      <p:cBhvr>
                                        <p:cTn id="21" dur="1000" fill="hold"/>
                                        <p:tgtEl>
                                          <p:spTgt spid="18"/>
                                        </p:tgtEl>
                                        <p:attrNameLst>
                                          <p:attrName>ppt_x</p:attrName>
                                        </p:attrNameLst>
                                      </p:cBhvr>
                                      <p:tavLst>
                                        <p:tav tm="0">
                                          <p:val>
                                            <p:strVal val="#ppt_x"/>
                                          </p:val>
                                        </p:tav>
                                        <p:tav tm="100000">
                                          <p:val>
                                            <p:strVal val="#ppt_x"/>
                                          </p:val>
                                        </p:tav>
                                      </p:tavLst>
                                    </p:anim>
                                    <p:anim calcmode="lin" valueType="num">
                                      <p:cBhvr>
                                        <p:cTn id="2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par>
                          <p:cTn id="27" fill="hold">
                            <p:stCondLst>
                              <p:cond delay="0"/>
                            </p:stCondLst>
                            <p:childTnLst>
                              <p:par>
                                <p:cTn id="28" presetID="42" presetClass="entr" presetSubtype="0" fill="hold" grpId="0" nodeType="after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1000"/>
                                        <p:tgtEl>
                                          <p:spTgt spid="19"/>
                                        </p:tgtEl>
                                      </p:cBhvr>
                                    </p:animEffect>
                                    <p:anim calcmode="lin" valueType="num">
                                      <p:cBhvr>
                                        <p:cTn id="31" dur="1000" fill="hold"/>
                                        <p:tgtEl>
                                          <p:spTgt spid="19"/>
                                        </p:tgtEl>
                                        <p:attrNameLst>
                                          <p:attrName>ppt_x</p:attrName>
                                        </p:attrNameLst>
                                      </p:cBhvr>
                                      <p:tavLst>
                                        <p:tav tm="0">
                                          <p:val>
                                            <p:strVal val="#ppt_x"/>
                                          </p:val>
                                        </p:tav>
                                        <p:tav tm="100000">
                                          <p:val>
                                            <p:strVal val="#ppt_x"/>
                                          </p:val>
                                        </p:tav>
                                      </p:tavLst>
                                    </p:anim>
                                    <p:anim calcmode="lin" valueType="num">
                                      <p:cBhvr>
                                        <p:cTn id="3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par>
                          <p:cTn id="37" fill="hold">
                            <p:stCondLst>
                              <p:cond delay="0"/>
                            </p:stCondLst>
                            <p:childTnLst>
                              <p:par>
                                <p:cTn id="38" presetID="42" presetClass="entr" presetSubtype="0" fill="hold" grpId="0" nodeType="after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1000"/>
                                        <p:tgtEl>
                                          <p:spTgt spid="20"/>
                                        </p:tgtEl>
                                      </p:cBhvr>
                                    </p:animEffect>
                                    <p:anim calcmode="lin" valueType="num">
                                      <p:cBhvr>
                                        <p:cTn id="41" dur="1000" fill="hold"/>
                                        <p:tgtEl>
                                          <p:spTgt spid="20"/>
                                        </p:tgtEl>
                                        <p:attrNameLst>
                                          <p:attrName>ppt_x</p:attrName>
                                        </p:attrNameLst>
                                      </p:cBhvr>
                                      <p:tavLst>
                                        <p:tav tm="0">
                                          <p:val>
                                            <p:strVal val="#ppt_x"/>
                                          </p:val>
                                        </p:tav>
                                        <p:tav tm="100000">
                                          <p:val>
                                            <p:strVal val="#ppt_x"/>
                                          </p:val>
                                        </p:tav>
                                      </p:tavLst>
                                    </p:anim>
                                    <p:anim calcmode="lin" valueType="num">
                                      <p:cBhvr>
                                        <p:cTn id="4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par>
                          <p:cTn id="47" fill="hold">
                            <p:stCondLst>
                              <p:cond delay="0"/>
                            </p:stCondLst>
                            <p:childTnLst>
                              <p:par>
                                <p:cTn id="48" presetID="42" presetClass="entr" presetSubtype="0"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1000"/>
                                        <p:tgtEl>
                                          <p:spTgt spid="21"/>
                                        </p:tgtEl>
                                      </p:cBhvr>
                                    </p:animEffect>
                                    <p:anim calcmode="lin" valueType="num">
                                      <p:cBhvr>
                                        <p:cTn id="51" dur="1000" fill="hold"/>
                                        <p:tgtEl>
                                          <p:spTgt spid="21"/>
                                        </p:tgtEl>
                                        <p:attrNameLst>
                                          <p:attrName>ppt_x</p:attrName>
                                        </p:attrNameLst>
                                      </p:cBhvr>
                                      <p:tavLst>
                                        <p:tav tm="0">
                                          <p:val>
                                            <p:strVal val="#ppt_x"/>
                                          </p:val>
                                        </p:tav>
                                        <p:tav tm="100000">
                                          <p:val>
                                            <p:strVal val="#ppt_x"/>
                                          </p:val>
                                        </p:tav>
                                      </p:tavLst>
                                    </p:anim>
                                    <p:anim calcmode="lin" valueType="num">
                                      <p:cBhvr>
                                        <p:cTn id="5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childTnLst>
                          </p:cTn>
                        </p:par>
                        <p:par>
                          <p:cTn id="57" fill="hold">
                            <p:stCondLst>
                              <p:cond delay="0"/>
                            </p:stCondLst>
                            <p:childTnLst>
                              <p:par>
                                <p:cTn id="58" presetID="42" presetClass="entr" presetSubtype="0" fill="hold" grpId="0" nodeType="after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1000"/>
                                        <p:tgtEl>
                                          <p:spTgt spid="23"/>
                                        </p:tgtEl>
                                      </p:cBhvr>
                                    </p:animEffect>
                                    <p:anim calcmode="lin" valueType="num">
                                      <p:cBhvr>
                                        <p:cTn id="61" dur="1000" fill="hold"/>
                                        <p:tgtEl>
                                          <p:spTgt spid="23"/>
                                        </p:tgtEl>
                                        <p:attrNameLst>
                                          <p:attrName>ppt_x</p:attrName>
                                        </p:attrNameLst>
                                      </p:cBhvr>
                                      <p:tavLst>
                                        <p:tav tm="0">
                                          <p:val>
                                            <p:strVal val="#ppt_x"/>
                                          </p:val>
                                        </p:tav>
                                        <p:tav tm="100000">
                                          <p:val>
                                            <p:strVal val="#ppt_x"/>
                                          </p:val>
                                        </p:tav>
                                      </p:tavLst>
                                    </p:anim>
                                    <p:anim calcmode="lin" valueType="num">
                                      <p:cBhvr>
                                        <p:cTn id="62"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2" name="Arc 21">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4A49D110-87C5-31F9-77F3-0C9BF880395D}"/>
              </a:ext>
            </a:extLst>
          </p:cNvPr>
          <p:cNvSpPr txBox="1"/>
          <p:nvPr/>
        </p:nvSpPr>
        <p:spPr>
          <a:xfrm>
            <a:off x="5894962" y="479493"/>
            <a:ext cx="5458838"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kern="1200" dirty="0">
                <a:solidFill>
                  <a:schemeClr val="tx1"/>
                </a:solidFill>
                <a:latin typeface="+mj-lt"/>
                <a:ea typeface="+mj-ea"/>
                <a:cs typeface="+mj-cs"/>
              </a:rPr>
              <a:t>Objectives</a:t>
            </a:r>
          </a:p>
        </p:txBody>
      </p:sp>
      <p:sp>
        <p:nvSpPr>
          <p:cNvPr id="24" name="Freeform: Shape 23">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Immagine 5">
            <a:extLst>
              <a:ext uri="{FF2B5EF4-FFF2-40B4-BE49-F238E27FC236}">
                <a16:creationId xmlns:a16="http://schemas.microsoft.com/office/drawing/2014/main" id="{C96FE05C-1FEB-B1B2-244A-D48D5CCF6BD5}"/>
              </a:ext>
            </a:extLst>
          </p:cNvPr>
          <p:cNvPicPr>
            <a:picLocks noChangeAspect="1"/>
          </p:cNvPicPr>
          <p:nvPr/>
        </p:nvPicPr>
        <p:blipFill>
          <a:blip r:embed="rId3">
            <a:extLst>
              <a:ext uri="{28A0092B-C50C-407E-A947-70E740481C1C}">
                <a14:useLocalDpi xmlns:a14="http://schemas.microsoft.com/office/drawing/2010/main" val="0"/>
              </a:ext>
            </a:extLst>
          </a:blip>
          <a:srcRect t="10497" b="18013"/>
          <a:stretch>
            <a:fillRect/>
          </a:stretch>
        </p:blipFill>
        <p:spPr bwMode="auto">
          <a:xfrm>
            <a:off x="703182" y="1636453"/>
            <a:ext cx="4777381" cy="341534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
        <p:nvSpPr>
          <p:cNvPr id="5" name="TextBox 4">
            <a:extLst>
              <a:ext uri="{FF2B5EF4-FFF2-40B4-BE49-F238E27FC236}">
                <a16:creationId xmlns:a16="http://schemas.microsoft.com/office/drawing/2014/main" id="{4F50B205-1CF3-A414-246D-063F18D42CCF}"/>
              </a:ext>
            </a:extLst>
          </p:cNvPr>
          <p:cNvSpPr txBox="1"/>
          <p:nvPr/>
        </p:nvSpPr>
        <p:spPr>
          <a:xfrm>
            <a:off x="5894962" y="1984443"/>
            <a:ext cx="5458838" cy="4192520"/>
          </a:xfrm>
          <a:prstGeom prst="rect">
            <a:avLst/>
          </a:prstGeom>
        </p:spPr>
        <p:txBody>
          <a:bodyPr vert="horz" lIns="91440" tIns="45720" rIns="91440" bIns="45720" rtlCol="0">
            <a:normAutofit/>
          </a:bodyPr>
          <a:lstStyle/>
          <a:p>
            <a:pPr>
              <a:lnSpc>
                <a:spcPct val="90000"/>
              </a:lnSpc>
              <a:spcAft>
                <a:spcPts val="800"/>
              </a:spcAft>
            </a:pPr>
            <a:r>
              <a:rPr lang="en-US" sz="1700" dirty="0">
                <a:effectLst/>
              </a:rPr>
              <a:t>The AGILE-2-VET objectives move along two strategic lines:</a:t>
            </a:r>
          </a:p>
          <a:p>
            <a:pPr indent="-228600">
              <a:lnSpc>
                <a:spcPct val="90000"/>
              </a:lnSpc>
              <a:spcAft>
                <a:spcPts val="800"/>
              </a:spcAft>
              <a:buFont typeface="Arial" panose="020B0604020202020204" pitchFamily="34" charset="0"/>
              <a:buChar char="•"/>
            </a:pPr>
            <a:endParaRPr lang="en-US" sz="1700" dirty="0"/>
          </a:p>
          <a:p>
            <a:pPr indent="-228600">
              <a:lnSpc>
                <a:spcPct val="90000"/>
              </a:lnSpc>
              <a:spcAft>
                <a:spcPts val="800"/>
              </a:spcAft>
              <a:buFont typeface="Arial" panose="020B0604020202020204" pitchFamily="34" charset="0"/>
              <a:buChar char="•"/>
            </a:pPr>
            <a:r>
              <a:rPr lang="en-US" sz="1700" dirty="0">
                <a:effectLst/>
              </a:rPr>
              <a:t>To </a:t>
            </a:r>
            <a:r>
              <a:rPr lang="en-US" sz="1700" b="1" dirty="0">
                <a:effectLst/>
              </a:rPr>
              <a:t>develop the skills of staff of</a:t>
            </a:r>
            <a:r>
              <a:rPr lang="en-US" sz="1700" dirty="0">
                <a:effectLst/>
              </a:rPr>
              <a:t> </a:t>
            </a:r>
            <a:r>
              <a:rPr lang="en-US" sz="1700" b="1" dirty="0">
                <a:effectLst/>
              </a:rPr>
              <a:t>VET providers</a:t>
            </a:r>
            <a:r>
              <a:rPr lang="en-US" sz="1700" dirty="0">
                <a:effectLst/>
              </a:rPr>
              <a:t>, specifically trainers and tutors, in relation to the transition from face-to-face to remote training.</a:t>
            </a:r>
          </a:p>
          <a:p>
            <a:pPr indent="-228600">
              <a:lnSpc>
                <a:spcPct val="90000"/>
              </a:lnSpc>
              <a:spcAft>
                <a:spcPts val="800"/>
              </a:spcAft>
              <a:buFont typeface="Arial" panose="020B0604020202020204" pitchFamily="34" charset="0"/>
              <a:buChar char="•"/>
            </a:pPr>
            <a:endParaRPr lang="en-US" sz="1700" dirty="0">
              <a:effectLst/>
            </a:endParaRPr>
          </a:p>
          <a:p>
            <a:pPr lvl="0" indent="-228600">
              <a:lnSpc>
                <a:spcPct val="90000"/>
              </a:lnSpc>
              <a:buFont typeface="Arial" panose="020B0604020202020204" pitchFamily="34" charset="0"/>
              <a:buChar char="•"/>
            </a:pPr>
            <a:r>
              <a:rPr lang="en-US" sz="1700" dirty="0">
                <a:effectLst/>
              </a:rPr>
              <a:t>To </a:t>
            </a:r>
            <a:r>
              <a:rPr lang="en-US" sz="1700" b="1" dirty="0">
                <a:effectLst/>
              </a:rPr>
              <a:t>strengthen the collaboration between training institutions and companies </a:t>
            </a:r>
            <a:r>
              <a:rPr lang="en-US" sz="1700" dirty="0">
                <a:effectLst/>
              </a:rPr>
              <a:t>providing digital technology and </a:t>
            </a:r>
            <a:r>
              <a:rPr lang="en-US" sz="1700" b="1" dirty="0">
                <a:effectLst/>
              </a:rPr>
              <a:t>experts in educational and pedagogical practices </a:t>
            </a:r>
            <a:r>
              <a:rPr lang="en-US" sz="1700" dirty="0">
                <a:effectLst/>
              </a:rPr>
              <a:t>and to structure training design models that can be used in the context of professional distance/online training, primarily aimed at adults and workers, useful for the development of innovative training proposals in digital / e-learning format.</a:t>
            </a:r>
          </a:p>
        </p:txBody>
      </p:sp>
    </p:spTree>
    <p:extLst>
      <p:ext uri="{BB962C8B-B14F-4D97-AF65-F5344CB8AC3E}">
        <p14:creationId xmlns:p14="http://schemas.microsoft.com/office/powerpoint/2010/main" val="278901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5" name="Arc 24">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TextBox 6">
            <a:extLst>
              <a:ext uri="{FF2B5EF4-FFF2-40B4-BE49-F238E27FC236}">
                <a16:creationId xmlns:a16="http://schemas.microsoft.com/office/drawing/2014/main" id="{9E8DDAC8-605E-684F-5257-5DCEDB642748}"/>
              </a:ext>
            </a:extLst>
          </p:cNvPr>
          <p:cNvSpPr txBox="1"/>
          <p:nvPr/>
        </p:nvSpPr>
        <p:spPr>
          <a:xfrm>
            <a:off x="5894962" y="1796400"/>
            <a:ext cx="5534312" cy="4786660"/>
          </a:xfrm>
          <a:prstGeom prst="rect">
            <a:avLst/>
          </a:prstGeom>
        </p:spPr>
        <p:txBody>
          <a:bodyPr vert="horz" lIns="91440" tIns="45720" rIns="91440" bIns="45720" rtlCol="0">
            <a:normAutofit lnSpcReduction="10000"/>
          </a:bodyPr>
          <a:lstStyle/>
          <a:p>
            <a:pPr>
              <a:lnSpc>
                <a:spcPct val="90000"/>
              </a:lnSpc>
              <a:spcAft>
                <a:spcPts val="800"/>
              </a:spcAft>
            </a:pPr>
            <a:r>
              <a:rPr lang="en-US" sz="1700" dirty="0">
                <a:effectLst/>
              </a:rPr>
              <a:t>Project activities have been be divided into 3 steps that will generate 3 main results:</a:t>
            </a:r>
          </a:p>
          <a:p>
            <a:pPr>
              <a:lnSpc>
                <a:spcPct val="90000"/>
              </a:lnSpc>
              <a:spcAft>
                <a:spcPts val="800"/>
              </a:spcAft>
            </a:pPr>
            <a:endParaRPr lang="en-US" sz="1700" dirty="0">
              <a:effectLst/>
            </a:endParaRPr>
          </a:p>
          <a:p>
            <a:pPr lvl="0">
              <a:lnSpc>
                <a:spcPct val="90000"/>
              </a:lnSpc>
              <a:spcAft>
                <a:spcPts val="800"/>
              </a:spcAft>
            </a:pPr>
            <a:r>
              <a:rPr lang="en-US" sz="1700" b="1" dirty="0">
                <a:effectLst/>
              </a:rPr>
              <a:t>Step 1: Analysis (Result 1)</a:t>
            </a:r>
            <a:endParaRPr lang="en-US" sz="1700" dirty="0"/>
          </a:p>
          <a:p>
            <a:pPr lvl="0">
              <a:lnSpc>
                <a:spcPct val="90000"/>
              </a:lnSpc>
              <a:spcAft>
                <a:spcPts val="800"/>
              </a:spcAft>
            </a:pPr>
            <a:r>
              <a:rPr lang="en-US" sz="1700" dirty="0">
                <a:effectLst/>
              </a:rPr>
              <a:t>Desk and field research to define the key features of online/distance learning and related competencies for VET staff</a:t>
            </a:r>
            <a:r>
              <a:rPr lang="en-US" sz="1700" dirty="0"/>
              <a:t>.</a:t>
            </a:r>
          </a:p>
          <a:p>
            <a:pPr lvl="0">
              <a:lnSpc>
                <a:spcPct val="90000"/>
              </a:lnSpc>
              <a:spcAft>
                <a:spcPts val="800"/>
              </a:spcAft>
            </a:pPr>
            <a:endParaRPr lang="en-US" sz="1700" dirty="0">
              <a:effectLst/>
            </a:endParaRPr>
          </a:p>
          <a:p>
            <a:pPr>
              <a:lnSpc>
                <a:spcPct val="90000"/>
              </a:lnSpc>
              <a:spcAft>
                <a:spcPts val="800"/>
              </a:spcAft>
            </a:pPr>
            <a:r>
              <a:rPr lang="en-US" sz="1700" b="1" dirty="0">
                <a:effectLst/>
              </a:rPr>
              <a:t>Step 2: Training model development (Result 2)</a:t>
            </a:r>
          </a:p>
          <a:p>
            <a:pPr>
              <a:lnSpc>
                <a:spcPct val="90000"/>
              </a:lnSpc>
              <a:spcAft>
                <a:spcPts val="800"/>
              </a:spcAft>
            </a:pPr>
            <a:r>
              <a:rPr lang="en-US" sz="1700" dirty="0">
                <a:effectLst/>
              </a:rPr>
              <a:t>Defined </a:t>
            </a:r>
            <a:r>
              <a:rPr lang="en-US" sz="1700" dirty="0"/>
              <a:t>competencies, </a:t>
            </a:r>
            <a:r>
              <a:rPr lang="en-US" sz="1700" dirty="0">
                <a:effectLst/>
              </a:rPr>
              <a:t>structured training </a:t>
            </a:r>
            <a:r>
              <a:rPr lang="en-US" sz="1700" dirty="0" err="1">
                <a:effectLst/>
              </a:rPr>
              <a:t>programme</a:t>
            </a:r>
            <a:r>
              <a:rPr lang="en-US" sz="1700" dirty="0">
                <a:effectLst/>
              </a:rPr>
              <a:t> and methodologies, addressed to increase </a:t>
            </a:r>
            <a:r>
              <a:rPr lang="en-US" sz="1700" dirty="0"/>
              <a:t>competencies </a:t>
            </a:r>
            <a:r>
              <a:rPr lang="en-US" sz="1700" dirty="0">
                <a:effectLst/>
              </a:rPr>
              <a:t>to foster the acquisition of a digital cultural approach in VET.</a:t>
            </a:r>
          </a:p>
          <a:p>
            <a:pPr>
              <a:lnSpc>
                <a:spcPct val="90000"/>
              </a:lnSpc>
              <a:spcAft>
                <a:spcPts val="800"/>
              </a:spcAft>
            </a:pPr>
            <a:endParaRPr lang="en-US" sz="1700" b="1" dirty="0">
              <a:effectLst/>
            </a:endParaRPr>
          </a:p>
          <a:p>
            <a:pPr lvl="0">
              <a:lnSpc>
                <a:spcPct val="90000"/>
              </a:lnSpc>
              <a:spcAft>
                <a:spcPts val="800"/>
              </a:spcAft>
              <a:buSzPts val="950"/>
            </a:pPr>
            <a:r>
              <a:rPr lang="en-US" sz="1700" b="1" dirty="0">
                <a:effectLst/>
              </a:rPr>
              <a:t>Step 3: AGILE-2-VET experimentation and Manual (Result 3)</a:t>
            </a:r>
          </a:p>
          <a:p>
            <a:pPr lvl="0">
              <a:lnSpc>
                <a:spcPct val="90000"/>
              </a:lnSpc>
              <a:spcAft>
                <a:spcPts val="800"/>
              </a:spcAft>
              <a:buSzPts val="950"/>
            </a:pPr>
            <a:r>
              <a:rPr lang="en-US" sz="1700" dirty="0"/>
              <a:t>Testing the digital </a:t>
            </a:r>
            <a:r>
              <a:rPr lang="en-US" sz="1700" dirty="0">
                <a:effectLst/>
              </a:rPr>
              <a:t>toolkit designed to support VET staff /professionals working in adult education acquire relevant skills and </a:t>
            </a:r>
            <a:r>
              <a:rPr lang="en-US" sz="1700" dirty="0"/>
              <a:t>competencies </a:t>
            </a:r>
            <a:r>
              <a:rPr lang="en-US" sz="1700" dirty="0">
                <a:effectLst/>
              </a:rPr>
              <a:t>needed to provide high-quality and inclusive adult training.</a:t>
            </a:r>
          </a:p>
        </p:txBody>
      </p:sp>
      <p:pic>
        <p:nvPicPr>
          <p:cNvPr id="10" name="Immagine 5">
            <a:extLst>
              <a:ext uri="{FF2B5EF4-FFF2-40B4-BE49-F238E27FC236}">
                <a16:creationId xmlns:a16="http://schemas.microsoft.com/office/drawing/2014/main" id="{C96FE05C-1FEB-B1B2-244A-D48D5CCF6BD5}"/>
              </a:ext>
            </a:extLst>
          </p:cNvPr>
          <p:cNvPicPr>
            <a:picLocks noChangeAspect="1"/>
          </p:cNvPicPr>
          <p:nvPr/>
        </p:nvPicPr>
        <p:blipFill>
          <a:blip r:embed="rId3">
            <a:extLst>
              <a:ext uri="{28A0092B-C50C-407E-A947-70E740481C1C}">
                <a14:useLocalDpi xmlns:a14="http://schemas.microsoft.com/office/drawing/2010/main" val="0"/>
              </a:ext>
            </a:extLst>
          </a:blip>
          <a:srcRect t="10497" b="18013"/>
          <a:stretch>
            <a:fillRect/>
          </a:stretch>
        </p:blipFill>
        <p:spPr bwMode="auto">
          <a:xfrm>
            <a:off x="703182" y="1636453"/>
            <a:ext cx="4777381" cy="341534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
        <p:nvSpPr>
          <p:cNvPr id="12" name="TextBox 11">
            <a:extLst>
              <a:ext uri="{FF2B5EF4-FFF2-40B4-BE49-F238E27FC236}">
                <a16:creationId xmlns:a16="http://schemas.microsoft.com/office/drawing/2014/main" id="{4A49D110-87C5-31F9-77F3-0C9BF880395D}"/>
              </a:ext>
            </a:extLst>
          </p:cNvPr>
          <p:cNvSpPr txBox="1"/>
          <p:nvPr/>
        </p:nvSpPr>
        <p:spPr>
          <a:xfrm>
            <a:off x="5894962" y="479493"/>
            <a:ext cx="5458838"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kern="1200" dirty="0">
                <a:solidFill>
                  <a:schemeClr val="tx1"/>
                </a:solidFill>
                <a:latin typeface="+mj-lt"/>
                <a:ea typeface="+mj-ea"/>
                <a:cs typeface="+mj-cs"/>
              </a:rPr>
              <a:t>Project Steps</a:t>
            </a:r>
          </a:p>
        </p:txBody>
      </p:sp>
    </p:spTree>
    <p:extLst>
      <p:ext uri="{BB962C8B-B14F-4D97-AF65-F5344CB8AC3E}">
        <p14:creationId xmlns:p14="http://schemas.microsoft.com/office/powerpoint/2010/main" val="381432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fade">
                                      <p:cBhvr>
                                        <p:cTn id="22" dur="500"/>
                                        <p:tgtEl>
                                          <p:spTgt spid="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fade">
                                      <p:cBhvr>
                                        <p:cTn id="27" dur="500"/>
                                        <p:tgtEl>
                                          <p:spTgt spid="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8" end="8"/>
                                            </p:txEl>
                                          </p:spTgt>
                                        </p:tgtEl>
                                        <p:attrNameLst>
                                          <p:attrName>style.visibility</p:attrName>
                                        </p:attrNameLst>
                                      </p:cBhvr>
                                      <p:to>
                                        <p:strVal val="visible"/>
                                      </p:to>
                                    </p:set>
                                    <p:animEffect transition="in" filter="fade">
                                      <p:cBhvr>
                                        <p:cTn id="32" dur="500"/>
                                        <p:tgtEl>
                                          <p:spTgt spid="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9" end="9"/>
                                            </p:txEl>
                                          </p:spTgt>
                                        </p:tgtEl>
                                        <p:attrNameLst>
                                          <p:attrName>style.visibility</p:attrName>
                                        </p:attrNameLst>
                                      </p:cBhvr>
                                      <p:to>
                                        <p:strVal val="visible"/>
                                      </p:to>
                                    </p:set>
                                    <p:animEffect transition="in" filter="fade">
                                      <p:cBhvr>
                                        <p:cTn id="37"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Arc 12">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Box 5">
            <a:extLst>
              <a:ext uri="{FF2B5EF4-FFF2-40B4-BE49-F238E27FC236}">
                <a16:creationId xmlns:a16="http://schemas.microsoft.com/office/drawing/2014/main" id="{1C98BF77-7B65-185D-AB16-F0F470FA5CCC}"/>
              </a:ext>
            </a:extLst>
          </p:cNvPr>
          <p:cNvSpPr txBox="1"/>
          <p:nvPr/>
        </p:nvSpPr>
        <p:spPr>
          <a:xfrm>
            <a:off x="5894962" y="1984443"/>
            <a:ext cx="5458838" cy="4192520"/>
          </a:xfrm>
          <a:prstGeom prst="rect">
            <a:avLst/>
          </a:prstGeom>
        </p:spPr>
        <p:txBody>
          <a:bodyPr vert="horz" lIns="91440" tIns="45720" rIns="91440" bIns="45720" rtlCol="0">
            <a:normAutofit/>
          </a:bodyPr>
          <a:lstStyle/>
          <a:p>
            <a:pPr>
              <a:lnSpc>
                <a:spcPct val="90000"/>
              </a:lnSpc>
              <a:spcAft>
                <a:spcPts val="600"/>
              </a:spcAft>
            </a:pPr>
            <a:r>
              <a:rPr lang="en-US" dirty="0"/>
              <a:t>Results were produced through the following stakeholder input:</a:t>
            </a:r>
          </a:p>
          <a:p>
            <a:pPr>
              <a:lnSpc>
                <a:spcPct val="90000"/>
              </a:lnSpc>
              <a:spcAft>
                <a:spcPts val="600"/>
              </a:spcAft>
            </a:pPr>
            <a:endParaRPr lang="en-US" dirty="0"/>
          </a:p>
          <a:p>
            <a:pPr marL="285750" indent="-285750">
              <a:lnSpc>
                <a:spcPct val="90000"/>
              </a:lnSpc>
              <a:spcAft>
                <a:spcPts val="600"/>
              </a:spcAft>
              <a:buFont typeface="Arial"/>
              <a:buChar char="•"/>
            </a:pPr>
            <a:r>
              <a:rPr lang="en-US" dirty="0"/>
              <a:t>Ireland	Online Survey</a:t>
            </a:r>
          </a:p>
          <a:p>
            <a:pPr marL="285750" indent="-285750">
              <a:lnSpc>
                <a:spcPct val="90000"/>
              </a:lnSpc>
              <a:spcAft>
                <a:spcPts val="600"/>
              </a:spcAft>
              <a:buFont typeface="Arial"/>
              <a:buChar char="•"/>
            </a:pPr>
            <a:r>
              <a:rPr lang="en-US" dirty="0"/>
              <a:t>Sweden	Group Discussion</a:t>
            </a:r>
          </a:p>
          <a:p>
            <a:pPr marL="285750" indent="-285750">
              <a:lnSpc>
                <a:spcPct val="90000"/>
              </a:lnSpc>
              <a:spcAft>
                <a:spcPts val="600"/>
              </a:spcAft>
              <a:buFont typeface="Arial"/>
              <a:buChar char="•"/>
            </a:pPr>
            <a:r>
              <a:rPr lang="en-US" dirty="0"/>
              <a:t>Spain		Group Discussion</a:t>
            </a:r>
          </a:p>
          <a:p>
            <a:pPr marL="285750" indent="-285750">
              <a:lnSpc>
                <a:spcPct val="90000"/>
              </a:lnSpc>
              <a:spcAft>
                <a:spcPts val="600"/>
              </a:spcAft>
              <a:buFont typeface="Arial"/>
              <a:buChar char="•"/>
            </a:pPr>
            <a:r>
              <a:rPr lang="en-US" dirty="0"/>
              <a:t>Italy		Group Discussion</a:t>
            </a:r>
          </a:p>
          <a:p>
            <a:pPr marL="285750" indent="-285750">
              <a:lnSpc>
                <a:spcPct val="90000"/>
              </a:lnSpc>
              <a:spcAft>
                <a:spcPts val="600"/>
              </a:spcAft>
              <a:buFont typeface="Arial"/>
              <a:buChar char="•"/>
            </a:pPr>
            <a:r>
              <a:rPr lang="en-US" dirty="0"/>
              <a:t>Germany	Disseminated Results</a:t>
            </a:r>
          </a:p>
        </p:txBody>
      </p:sp>
      <p:pic>
        <p:nvPicPr>
          <p:cNvPr id="8" name="Immagine 5">
            <a:extLst>
              <a:ext uri="{FF2B5EF4-FFF2-40B4-BE49-F238E27FC236}">
                <a16:creationId xmlns:a16="http://schemas.microsoft.com/office/drawing/2014/main" id="{C96FE05C-1FEB-B1B2-244A-D48D5CCF6BD5}"/>
              </a:ext>
            </a:extLst>
          </p:cNvPr>
          <p:cNvPicPr>
            <a:picLocks noChangeAspect="1"/>
          </p:cNvPicPr>
          <p:nvPr/>
        </p:nvPicPr>
        <p:blipFill>
          <a:blip r:embed="rId2">
            <a:extLst>
              <a:ext uri="{28A0092B-C50C-407E-A947-70E740481C1C}">
                <a14:useLocalDpi xmlns:a14="http://schemas.microsoft.com/office/drawing/2010/main" val="0"/>
              </a:ext>
            </a:extLst>
          </a:blip>
          <a:srcRect t="10497" b="18013"/>
          <a:stretch>
            <a:fillRect/>
          </a:stretch>
        </p:blipFill>
        <p:spPr bwMode="auto">
          <a:xfrm>
            <a:off x="703182" y="1636453"/>
            <a:ext cx="4777381" cy="341534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
        <p:nvSpPr>
          <p:cNvPr id="9" name="TextBox 8">
            <a:extLst>
              <a:ext uri="{FF2B5EF4-FFF2-40B4-BE49-F238E27FC236}">
                <a16:creationId xmlns:a16="http://schemas.microsoft.com/office/drawing/2014/main" id="{4A49D110-87C5-31F9-77F3-0C9BF880395D}"/>
              </a:ext>
            </a:extLst>
          </p:cNvPr>
          <p:cNvSpPr txBox="1"/>
          <p:nvPr/>
        </p:nvSpPr>
        <p:spPr>
          <a:xfrm>
            <a:off x="5894962" y="479493"/>
            <a:ext cx="5458838"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kern="1200" dirty="0">
                <a:solidFill>
                  <a:schemeClr val="tx1"/>
                </a:solidFill>
                <a:latin typeface="+mj-lt"/>
                <a:ea typeface="+mj-ea"/>
                <a:cs typeface="+mj-cs"/>
              </a:rPr>
              <a:t>Step 1: </a:t>
            </a:r>
            <a:r>
              <a:rPr lang="en-US" sz="4400" b="1" dirty="0">
                <a:latin typeface="+mj-lt"/>
                <a:ea typeface="+mj-ea"/>
                <a:cs typeface="+mj-cs"/>
              </a:rPr>
              <a:t>Analysis</a:t>
            </a:r>
            <a:endParaRPr lang="en-US" sz="4400" b="1" kern="1200" dirty="0">
              <a:solidFill>
                <a:schemeClr val="tx1"/>
              </a:solidFill>
              <a:latin typeface="+mj-lt"/>
              <a:ea typeface="+mj-ea"/>
              <a:cs typeface="+mj-cs"/>
            </a:endParaRPr>
          </a:p>
        </p:txBody>
      </p:sp>
    </p:spTree>
    <p:extLst>
      <p:ext uri="{BB962C8B-B14F-4D97-AF65-F5344CB8AC3E}">
        <p14:creationId xmlns:p14="http://schemas.microsoft.com/office/powerpoint/2010/main" val="39964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7E9BB9-3738-C86D-6A64-60FCC39AA628}"/>
              </a:ext>
            </a:extLst>
          </p:cNvPr>
          <p:cNvSpPr/>
          <p:nvPr/>
        </p:nvSpPr>
        <p:spPr>
          <a:xfrm>
            <a:off x="553157" y="2020712"/>
            <a:ext cx="2356934" cy="3860800"/>
          </a:xfrm>
          <a:prstGeom prst="rect">
            <a:avLst/>
          </a:prstGeom>
          <a:solidFill>
            <a:schemeClr val="accent3">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a:buChar char="•"/>
            </a:pPr>
            <a:r>
              <a:rPr lang="en-GB" sz="1700" dirty="0">
                <a:solidFill>
                  <a:schemeClr val="tx1"/>
                </a:solidFill>
              </a:rPr>
              <a:t>Training Needs Analysis</a:t>
            </a:r>
          </a:p>
          <a:p>
            <a:pPr marL="285750" indent="-285750">
              <a:buFont typeface="Arial"/>
              <a:buChar char="•"/>
            </a:pPr>
            <a:r>
              <a:rPr lang="en-GB" sz="1700" dirty="0">
                <a:solidFill>
                  <a:schemeClr val="tx1"/>
                </a:solidFill>
              </a:rPr>
              <a:t>Engagement </a:t>
            </a:r>
          </a:p>
          <a:p>
            <a:pPr marL="285750" indent="-285750">
              <a:buFont typeface="Arial"/>
              <a:buChar char="•"/>
            </a:pPr>
            <a:r>
              <a:rPr lang="en-GB" sz="1700" dirty="0">
                <a:solidFill>
                  <a:schemeClr val="tx1"/>
                </a:solidFill>
              </a:rPr>
              <a:t>Collaboration</a:t>
            </a:r>
          </a:p>
          <a:p>
            <a:pPr marL="285750" indent="-285750">
              <a:buFont typeface="Arial"/>
              <a:buChar char="•"/>
            </a:pPr>
            <a:r>
              <a:rPr lang="en-GB" sz="1700" dirty="0">
                <a:solidFill>
                  <a:schemeClr val="tx1"/>
                </a:solidFill>
              </a:rPr>
              <a:t>Clear Objectives</a:t>
            </a:r>
          </a:p>
          <a:p>
            <a:pPr marL="285750" indent="-285750">
              <a:buFont typeface="Arial"/>
              <a:buChar char="•"/>
            </a:pPr>
            <a:r>
              <a:rPr lang="en-GB" sz="1700" dirty="0">
                <a:solidFill>
                  <a:schemeClr val="tx1"/>
                </a:solidFill>
              </a:rPr>
              <a:t>Make Virtual Interesting</a:t>
            </a:r>
          </a:p>
          <a:p>
            <a:pPr marL="285750" indent="-285750">
              <a:buFont typeface="Arial"/>
              <a:buChar char="•"/>
            </a:pPr>
            <a:r>
              <a:rPr lang="en-GB" sz="1700" dirty="0">
                <a:solidFill>
                  <a:schemeClr val="tx1"/>
                </a:solidFill>
              </a:rPr>
              <a:t>Feedback Driven</a:t>
            </a:r>
          </a:p>
          <a:p>
            <a:pPr marL="285750" indent="-285750">
              <a:buFont typeface="Arial"/>
              <a:buChar char="•"/>
            </a:pPr>
            <a:r>
              <a:rPr lang="en-GB" sz="1700" dirty="0">
                <a:solidFill>
                  <a:schemeClr val="tx1"/>
                </a:solidFill>
              </a:rPr>
              <a:t>Interactive Content</a:t>
            </a:r>
          </a:p>
        </p:txBody>
      </p:sp>
      <p:sp>
        <p:nvSpPr>
          <p:cNvPr id="3" name="Rectangle 2">
            <a:extLst>
              <a:ext uri="{FF2B5EF4-FFF2-40B4-BE49-F238E27FC236}">
                <a16:creationId xmlns:a16="http://schemas.microsoft.com/office/drawing/2014/main" id="{5C7F1CFB-1316-1E72-AB3F-A955405150DA}"/>
              </a:ext>
            </a:extLst>
          </p:cNvPr>
          <p:cNvSpPr/>
          <p:nvPr/>
        </p:nvSpPr>
        <p:spPr>
          <a:xfrm>
            <a:off x="3561199" y="2020712"/>
            <a:ext cx="2356934" cy="3860800"/>
          </a:xfrm>
          <a:prstGeom prst="rect">
            <a:avLst/>
          </a:prstGeom>
          <a:solidFill>
            <a:schemeClr val="accent3">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a:buChar char="•"/>
            </a:pPr>
            <a:r>
              <a:rPr lang="en-GB" sz="1700" dirty="0">
                <a:solidFill>
                  <a:schemeClr val="tx1"/>
                </a:solidFill>
              </a:rPr>
              <a:t>Bringing New Ideas and Concepts</a:t>
            </a:r>
          </a:p>
          <a:p>
            <a:pPr marL="285750" indent="-285750">
              <a:buFont typeface="Arial"/>
              <a:buChar char="•"/>
            </a:pPr>
            <a:r>
              <a:rPr lang="en-GB" sz="1700" dirty="0">
                <a:solidFill>
                  <a:schemeClr val="tx1"/>
                </a:solidFill>
              </a:rPr>
              <a:t>Adapting</a:t>
            </a:r>
          </a:p>
          <a:p>
            <a:pPr marL="285750" indent="-285750">
              <a:buFont typeface="Arial"/>
              <a:buChar char="•"/>
            </a:pPr>
            <a:r>
              <a:rPr lang="en-GB" sz="1700" dirty="0">
                <a:solidFill>
                  <a:schemeClr val="tx1"/>
                </a:solidFill>
              </a:rPr>
              <a:t>Analysing</a:t>
            </a:r>
          </a:p>
          <a:p>
            <a:pPr marL="285750" indent="-285750">
              <a:buFont typeface="Arial"/>
              <a:buChar char="•"/>
            </a:pPr>
            <a:r>
              <a:rPr lang="en-GB" sz="1700" dirty="0">
                <a:solidFill>
                  <a:schemeClr val="tx1"/>
                </a:solidFill>
              </a:rPr>
              <a:t>Collaboration</a:t>
            </a:r>
          </a:p>
          <a:p>
            <a:pPr marL="285750" indent="-285750">
              <a:buFont typeface="Arial"/>
              <a:buChar char="•"/>
            </a:pPr>
            <a:r>
              <a:rPr lang="en-GB" sz="1700" dirty="0">
                <a:solidFill>
                  <a:schemeClr val="tx1"/>
                </a:solidFill>
              </a:rPr>
              <a:t>Measuring Impact</a:t>
            </a:r>
          </a:p>
          <a:p>
            <a:pPr marL="285750" indent="-285750">
              <a:buFont typeface="Arial"/>
              <a:buChar char="•"/>
            </a:pPr>
            <a:r>
              <a:rPr lang="en-GB" sz="1700" dirty="0">
                <a:solidFill>
                  <a:schemeClr val="tx1"/>
                </a:solidFill>
              </a:rPr>
              <a:t>Make Learning Transformative</a:t>
            </a:r>
          </a:p>
        </p:txBody>
      </p:sp>
      <p:sp>
        <p:nvSpPr>
          <p:cNvPr id="4" name="Rectangle 3">
            <a:extLst>
              <a:ext uri="{FF2B5EF4-FFF2-40B4-BE49-F238E27FC236}">
                <a16:creationId xmlns:a16="http://schemas.microsoft.com/office/drawing/2014/main" id="{EE47E1AF-2195-0285-DB8F-1A27A07BE8F7}"/>
              </a:ext>
            </a:extLst>
          </p:cNvPr>
          <p:cNvSpPr/>
          <p:nvPr/>
        </p:nvSpPr>
        <p:spPr>
          <a:xfrm>
            <a:off x="6475099" y="2020712"/>
            <a:ext cx="2356934" cy="3860800"/>
          </a:xfrm>
          <a:prstGeom prst="rect">
            <a:avLst/>
          </a:prstGeom>
          <a:solidFill>
            <a:schemeClr val="accent3">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a:buChar char="•"/>
            </a:pPr>
            <a:endParaRPr lang="en-GB" sz="1700" dirty="0">
              <a:solidFill>
                <a:schemeClr val="tx1"/>
              </a:solidFill>
            </a:endParaRPr>
          </a:p>
          <a:p>
            <a:pPr marL="285750" indent="-285750">
              <a:buFont typeface="Arial"/>
              <a:buChar char="•"/>
            </a:pPr>
            <a:r>
              <a:rPr lang="en-GB" sz="1700" dirty="0">
                <a:solidFill>
                  <a:schemeClr val="tx1"/>
                </a:solidFill>
              </a:rPr>
              <a:t>Technology capability</a:t>
            </a:r>
          </a:p>
          <a:p>
            <a:pPr marL="285750" indent="-285750">
              <a:buFont typeface="Arial"/>
              <a:buChar char="•"/>
            </a:pPr>
            <a:r>
              <a:rPr lang="en-GB" sz="1700" dirty="0">
                <a:solidFill>
                  <a:schemeClr val="tx1"/>
                </a:solidFill>
              </a:rPr>
              <a:t>Engagement with mobile Learners</a:t>
            </a:r>
          </a:p>
          <a:p>
            <a:pPr marL="285750" indent="-285750">
              <a:buFont typeface="Arial"/>
              <a:buChar char="•"/>
            </a:pPr>
            <a:r>
              <a:rPr lang="en-GB" sz="1700" dirty="0">
                <a:solidFill>
                  <a:schemeClr val="tx1"/>
                </a:solidFill>
              </a:rPr>
              <a:t>Empathy to Manage Learners needs</a:t>
            </a:r>
          </a:p>
          <a:p>
            <a:pPr marL="285750" indent="-285750">
              <a:buFont typeface="Arial"/>
              <a:buChar char="•"/>
            </a:pPr>
            <a:r>
              <a:rPr lang="en-GB" sz="1700" dirty="0">
                <a:solidFill>
                  <a:schemeClr val="tx1"/>
                </a:solidFill>
              </a:rPr>
              <a:t>Digital Content Ability</a:t>
            </a:r>
          </a:p>
          <a:p>
            <a:pPr marL="285750" indent="-285750">
              <a:buFont typeface="Arial"/>
              <a:buChar char="•"/>
            </a:pPr>
            <a:r>
              <a:rPr lang="en-GB" sz="1700" dirty="0">
                <a:solidFill>
                  <a:schemeClr val="tx1"/>
                </a:solidFill>
              </a:rPr>
              <a:t>Competence in Worksheets </a:t>
            </a:r>
          </a:p>
          <a:p>
            <a:pPr marL="285750" indent="-285750">
              <a:buFont typeface="Arial"/>
              <a:buChar char="•"/>
            </a:pPr>
            <a:r>
              <a:rPr lang="en-GB" sz="1700" dirty="0">
                <a:solidFill>
                  <a:schemeClr val="tx1"/>
                </a:solidFill>
              </a:rPr>
              <a:t>Creating Work Groups</a:t>
            </a:r>
          </a:p>
        </p:txBody>
      </p:sp>
      <p:sp>
        <p:nvSpPr>
          <p:cNvPr id="7" name="Oval 6">
            <a:extLst>
              <a:ext uri="{FF2B5EF4-FFF2-40B4-BE49-F238E27FC236}">
                <a16:creationId xmlns:a16="http://schemas.microsoft.com/office/drawing/2014/main" id="{7D8162C3-56B1-D224-FA47-249DD329D85E}"/>
              </a:ext>
            </a:extLst>
          </p:cNvPr>
          <p:cNvSpPr/>
          <p:nvPr/>
        </p:nvSpPr>
        <p:spPr>
          <a:xfrm>
            <a:off x="4079499" y="1183247"/>
            <a:ext cx="1332690" cy="1332690"/>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tx1"/>
                </a:solidFill>
              </a:rPr>
              <a:t>Spain</a:t>
            </a:r>
            <a:endParaRPr lang="en-GB" b="1" dirty="0">
              <a:solidFill>
                <a:schemeClr val="tx1"/>
              </a:solidFill>
            </a:endParaRPr>
          </a:p>
        </p:txBody>
      </p:sp>
      <p:sp>
        <p:nvSpPr>
          <p:cNvPr id="8" name="Oval 7">
            <a:extLst>
              <a:ext uri="{FF2B5EF4-FFF2-40B4-BE49-F238E27FC236}">
                <a16:creationId xmlns:a16="http://schemas.microsoft.com/office/drawing/2014/main" id="{E82DE430-E7DD-2ABF-AA3D-903FFCE3BCA3}"/>
              </a:ext>
            </a:extLst>
          </p:cNvPr>
          <p:cNvSpPr/>
          <p:nvPr/>
        </p:nvSpPr>
        <p:spPr>
          <a:xfrm>
            <a:off x="6987221" y="1183247"/>
            <a:ext cx="1332690" cy="1332690"/>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tx1"/>
                </a:solidFill>
              </a:rPr>
              <a:t>Italy</a:t>
            </a:r>
            <a:endParaRPr lang="en-GB" b="1" dirty="0">
              <a:solidFill>
                <a:schemeClr val="tx1"/>
              </a:solidFill>
            </a:endParaRPr>
          </a:p>
        </p:txBody>
      </p:sp>
      <p:sp>
        <p:nvSpPr>
          <p:cNvPr id="9" name="TextBox 8">
            <a:extLst>
              <a:ext uri="{FF2B5EF4-FFF2-40B4-BE49-F238E27FC236}">
                <a16:creationId xmlns:a16="http://schemas.microsoft.com/office/drawing/2014/main" id="{FFE7160D-55E9-1F43-FAEE-3C1094460E08}"/>
              </a:ext>
            </a:extLst>
          </p:cNvPr>
          <p:cNvSpPr txBox="1"/>
          <p:nvPr/>
        </p:nvSpPr>
        <p:spPr>
          <a:xfrm>
            <a:off x="1354666" y="288636"/>
            <a:ext cx="10351911" cy="584775"/>
          </a:xfrm>
          <a:prstGeom prst="rect">
            <a:avLst/>
          </a:prstGeom>
          <a:noFill/>
        </p:spPr>
        <p:txBody>
          <a:bodyPr wrap="square" rtlCol="0">
            <a:spAutoFit/>
          </a:bodyPr>
          <a:lstStyle/>
          <a:p>
            <a:pPr algn="ctr"/>
            <a:r>
              <a:rPr lang="en-GB" sz="3200" b="1">
                <a:latin typeface="+mj-lt"/>
              </a:rPr>
              <a:t>Step 1: Analysis –Skills Data</a:t>
            </a:r>
            <a:endParaRPr lang="en-IE" sz="3200" b="1" dirty="0">
              <a:latin typeface="+mj-lt"/>
            </a:endParaRPr>
          </a:p>
        </p:txBody>
      </p:sp>
      <p:sp>
        <p:nvSpPr>
          <p:cNvPr id="6" name="Oval 5">
            <a:extLst>
              <a:ext uri="{FF2B5EF4-FFF2-40B4-BE49-F238E27FC236}">
                <a16:creationId xmlns:a16="http://schemas.microsoft.com/office/drawing/2014/main" id="{B05C70B6-F392-5F42-2717-1495180C0280}"/>
              </a:ext>
            </a:extLst>
          </p:cNvPr>
          <p:cNvSpPr/>
          <p:nvPr/>
        </p:nvSpPr>
        <p:spPr>
          <a:xfrm>
            <a:off x="1032643" y="1200911"/>
            <a:ext cx="1332690" cy="1332690"/>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tx1"/>
                </a:solidFill>
              </a:rPr>
              <a:t>Ireland</a:t>
            </a:r>
            <a:endParaRPr lang="en-GB" b="1" dirty="0">
              <a:solidFill>
                <a:schemeClr val="tx1"/>
              </a:solidFill>
            </a:endParaRPr>
          </a:p>
        </p:txBody>
      </p:sp>
      <p:sp>
        <p:nvSpPr>
          <p:cNvPr id="11" name="Oval 10">
            <a:extLst>
              <a:ext uri="{FF2B5EF4-FFF2-40B4-BE49-F238E27FC236}">
                <a16:creationId xmlns:a16="http://schemas.microsoft.com/office/drawing/2014/main" id="{97967986-9EFA-C683-0CD7-EBBAD41D821E}"/>
              </a:ext>
            </a:extLst>
          </p:cNvPr>
          <p:cNvSpPr/>
          <p:nvPr/>
        </p:nvSpPr>
        <p:spPr>
          <a:xfrm>
            <a:off x="2660986" y="1778560"/>
            <a:ext cx="1095322" cy="1027329"/>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Diversity &amp; Inclusion</a:t>
            </a:r>
          </a:p>
        </p:txBody>
      </p:sp>
      <p:sp>
        <p:nvSpPr>
          <p:cNvPr id="12" name="Oval 11">
            <a:extLst>
              <a:ext uri="{FF2B5EF4-FFF2-40B4-BE49-F238E27FC236}">
                <a16:creationId xmlns:a16="http://schemas.microsoft.com/office/drawing/2014/main" id="{A907D29A-DE0F-A704-6E8D-EE77B573A78C}"/>
              </a:ext>
            </a:extLst>
          </p:cNvPr>
          <p:cNvSpPr/>
          <p:nvPr/>
        </p:nvSpPr>
        <p:spPr>
          <a:xfrm>
            <a:off x="5540879" y="1778559"/>
            <a:ext cx="1095322" cy="1027329"/>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Diversity &amp; Inclusion</a:t>
            </a:r>
            <a:endParaRPr lang="en-GB" sz="1200" b="1" dirty="0">
              <a:solidFill>
                <a:schemeClr val="tx1"/>
              </a:solidFill>
            </a:endParaRPr>
          </a:p>
        </p:txBody>
      </p:sp>
      <p:pic>
        <p:nvPicPr>
          <p:cNvPr id="13" name="Immagine 5">
            <a:extLst>
              <a:ext uri="{FF2B5EF4-FFF2-40B4-BE49-F238E27FC236}">
                <a16:creationId xmlns:a16="http://schemas.microsoft.com/office/drawing/2014/main" id="{F149141A-4201-7435-5F79-EDD90710A88F}"/>
              </a:ext>
            </a:extLst>
          </p:cNvPr>
          <p:cNvPicPr>
            <a:picLocks noChangeAspect="1"/>
          </p:cNvPicPr>
          <p:nvPr/>
        </p:nvPicPr>
        <p:blipFill>
          <a:blip r:embed="rId3">
            <a:extLst>
              <a:ext uri="{28A0092B-C50C-407E-A947-70E740481C1C}">
                <a14:useLocalDpi xmlns:a14="http://schemas.microsoft.com/office/drawing/2010/main" val="0"/>
              </a:ext>
            </a:extLst>
          </a:blip>
          <a:srcRect t="10497" b="18013"/>
          <a:stretch>
            <a:fillRect/>
          </a:stretch>
        </p:blipFill>
        <p:spPr bwMode="auto">
          <a:xfrm>
            <a:off x="264245" y="231231"/>
            <a:ext cx="1332690" cy="952740"/>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
        <p:nvSpPr>
          <p:cNvPr id="16" name="Oval 15">
            <a:extLst>
              <a:ext uri="{FF2B5EF4-FFF2-40B4-BE49-F238E27FC236}">
                <a16:creationId xmlns:a16="http://schemas.microsoft.com/office/drawing/2014/main" id="{7CE086A0-5840-733A-9ECE-528CCB819AF7}"/>
              </a:ext>
            </a:extLst>
          </p:cNvPr>
          <p:cNvSpPr/>
          <p:nvPr/>
        </p:nvSpPr>
        <p:spPr>
          <a:xfrm>
            <a:off x="5567286" y="5367846"/>
            <a:ext cx="1095322" cy="1027329"/>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Evaluate</a:t>
            </a:r>
            <a:endParaRPr lang="en-GB" sz="1200" b="1" dirty="0">
              <a:solidFill>
                <a:schemeClr val="tx1"/>
              </a:solidFill>
            </a:endParaRPr>
          </a:p>
        </p:txBody>
      </p:sp>
      <p:sp>
        <p:nvSpPr>
          <p:cNvPr id="5" name="Rectangle 4">
            <a:extLst>
              <a:ext uri="{FF2B5EF4-FFF2-40B4-BE49-F238E27FC236}">
                <a16:creationId xmlns:a16="http://schemas.microsoft.com/office/drawing/2014/main" id="{E7922464-56E0-28DD-4623-9AFFDE2FC417}"/>
              </a:ext>
            </a:extLst>
          </p:cNvPr>
          <p:cNvSpPr/>
          <p:nvPr/>
        </p:nvSpPr>
        <p:spPr>
          <a:xfrm>
            <a:off x="9281909" y="2020711"/>
            <a:ext cx="2356934" cy="3860800"/>
          </a:xfrm>
          <a:prstGeom prst="rect">
            <a:avLst/>
          </a:prstGeom>
          <a:solidFill>
            <a:schemeClr val="accent3">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a:buChar char="•"/>
            </a:pPr>
            <a:r>
              <a:rPr lang="en-GB" sz="1700" dirty="0">
                <a:solidFill>
                  <a:schemeClr val="tx1"/>
                </a:solidFill>
              </a:rPr>
              <a:t>Flexibility</a:t>
            </a:r>
          </a:p>
          <a:p>
            <a:pPr marL="285750" indent="-285750">
              <a:buFont typeface="Arial"/>
              <a:buChar char="•"/>
            </a:pPr>
            <a:r>
              <a:rPr lang="en-GB" sz="1700" dirty="0">
                <a:solidFill>
                  <a:schemeClr val="tx1"/>
                </a:solidFill>
              </a:rPr>
              <a:t>Innovative Content</a:t>
            </a:r>
          </a:p>
          <a:p>
            <a:pPr marL="285750" indent="-285750">
              <a:buFont typeface="Arial"/>
              <a:buChar char="•"/>
            </a:pPr>
            <a:r>
              <a:rPr lang="en-GB" sz="1700" dirty="0">
                <a:solidFill>
                  <a:schemeClr val="tx1"/>
                </a:solidFill>
              </a:rPr>
              <a:t>Collaboration </a:t>
            </a:r>
          </a:p>
          <a:p>
            <a:pPr marL="285750" indent="-285750">
              <a:buFont typeface="Arial"/>
              <a:buChar char="•"/>
            </a:pPr>
            <a:r>
              <a:rPr lang="en-GB" sz="1700" dirty="0">
                <a:solidFill>
                  <a:schemeClr val="tx1"/>
                </a:solidFill>
              </a:rPr>
              <a:t>Learners Needs</a:t>
            </a:r>
          </a:p>
          <a:p>
            <a:pPr marL="285750" indent="-285750">
              <a:buFont typeface="Arial"/>
              <a:buChar char="•"/>
            </a:pPr>
            <a:r>
              <a:rPr lang="en-GB" sz="1700" dirty="0">
                <a:solidFill>
                  <a:schemeClr val="tx1"/>
                </a:solidFill>
              </a:rPr>
              <a:t>More engagement between developers and Teachers</a:t>
            </a:r>
          </a:p>
          <a:p>
            <a:pPr marL="285750" indent="-285750">
              <a:buFont typeface="Arial"/>
              <a:buChar char="•"/>
            </a:pPr>
            <a:r>
              <a:rPr lang="en-GB" sz="1700" dirty="0">
                <a:solidFill>
                  <a:schemeClr val="tx1"/>
                </a:solidFill>
              </a:rPr>
              <a:t>Digital Pace </a:t>
            </a:r>
          </a:p>
        </p:txBody>
      </p:sp>
      <p:sp>
        <p:nvSpPr>
          <p:cNvPr id="10" name="Oval 9">
            <a:extLst>
              <a:ext uri="{FF2B5EF4-FFF2-40B4-BE49-F238E27FC236}">
                <a16:creationId xmlns:a16="http://schemas.microsoft.com/office/drawing/2014/main" id="{C81F0293-6E44-DA21-DB5C-E53F39A31CD3}"/>
              </a:ext>
            </a:extLst>
          </p:cNvPr>
          <p:cNvSpPr/>
          <p:nvPr/>
        </p:nvSpPr>
        <p:spPr>
          <a:xfrm>
            <a:off x="9794031" y="1183247"/>
            <a:ext cx="1332690" cy="1332690"/>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tx1"/>
                </a:solidFill>
              </a:rPr>
              <a:t>Sweden</a:t>
            </a:r>
            <a:endParaRPr lang="en-GB" b="1" dirty="0">
              <a:solidFill>
                <a:schemeClr val="tx1"/>
              </a:solidFill>
            </a:endParaRPr>
          </a:p>
        </p:txBody>
      </p:sp>
      <p:sp>
        <p:nvSpPr>
          <p:cNvPr id="14" name="Oval 13">
            <a:extLst>
              <a:ext uri="{FF2B5EF4-FFF2-40B4-BE49-F238E27FC236}">
                <a16:creationId xmlns:a16="http://schemas.microsoft.com/office/drawing/2014/main" id="{6F0BD514-896F-E93C-3780-627FB0FCC241}"/>
              </a:ext>
            </a:extLst>
          </p:cNvPr>
          <p:cNvSpPr/>
          <p:nvPr/>
        </p:nvSpPr>
        <p:spPr>
          <a:xfrm>
            <a:off x="2660986" y="5367846"/>
            <a:ext cx="1095322" cy="1027329"/>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Evaluate</a:t>
            </a:r>
            <a:endParaRPr lang="en-GB" sz="1200" b="1" dirty="0">
              <a:solidFill>
                <a:schemeClr val="tx1"/>
              </a:solidFill>
            </a:endParaRPr>
          </a:p>
        </p:txBody>
      </p:sp>
      <p:sp>
        <p:nvSpPr>
          <p:cNvPr id="17" name="Oval 16">
            <a:extLst>
              <a:ext uri="{FF2B5EF4-FFF2-40B4-BE49-F238E27FC236}">
                <a16:creationId xmlns:a16="http://schemas.microsoft.com/office/drawing/2014/main" id="{93832E4E-8F01-247C-39E2-08ADB6D2B553}"/>
              </a:ext>
            </a:extLst>
          </p:cNvPr>
          <p:cNvSpPr/>
          <p:nvPr/>
        </p:nvSpPr>
        <p:spPr>
          <a:xfrm>
            <a:off x="8614487" y="1778558"/>
            <a:ext cx="1095322" cy="1027329"/>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Diversity &amp; Inclusion</a:t>
            </a:r>
            <a:endParaRPr lang="en-GB" sz="1200" b="1" dirty="0">
              <a:solidFill>
                <a:schemeClr val="tx1"/>
              </a:solidFill>
            </a:endParaRPr>
          </a:p>
        </p:txBody>
      </p:sp>
      <p:sp>
        <p:nvSpPr>
          <p:cNvPr id="18" name="Oval 17">
            <a:extLst>
              <a:ext uri="{FF2B5EF4-FFF2-40B4-BE49-F238E27FC236}">
                <a16:creationId xmlns:a16="http://schemas.microsoft.com/office/drawing/2014/main" id="{A213D9A3-C625-7F1F-DE47-33011B83249B}"/>
              </a:ext>
            </a:extLst>
          </p:cNvPr>
          <p:cNvSpPr/>
          <p:nvPr/>
        </p:nvSpPr>
        <p:spPr>
          <a:xfrm>
            <a:off x="8614487" y="5367845"/>
            <a:ext cx="1095322" cy="1027329"/>
          </a:xfrm>
          <a:prstGeom prst="ellipse">
            <a:avLst/>
          </a:prstGeom>
          <a:solidFill>
            <a:schemeClr val="bg1">
              <a:lumMod val="85000"/>
            </a:schemeClr>
          </a:solidFill>
          <a:ln>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Evaluate</a:t>
            </a:r>
            <a:endParaRPr lang="en-GB" sz="1200" b="1" dirty="0">
              <a:solidFill>
                <a:schemeClr val="tx1"/>
              </a:solidFill>
            </a:endParaRPr>
          </a:p>
        </p:txBody>
      </p:sp>
    </p:spTree>
    <p:extLst>
      <p:ext uri="{BB962C8B-B14F-4D97-AF65-F5344CB8AC3E}">
        <p14:creationId xmlns:p14="http://schemas.microsoft.com/office/powerpoint/2010/main" val="405694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42"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anim calcmode="lin" valueType="num">
                                      <p:cBhvr>
                                        <p:cTn id="11" dur="500" fill="hold"/>
                                        <p:tgtEl>
                                          <p:spTgt spid="2"/>
                                        </p:tgtEl>
                                        <p:attrNameLst>
                                          <p:attrName>ppt_x</p:attrName>
                                        </p:attrNameLst>
                                      </p:cBhvr>
                                      <p:tavLst>
                                        <p:tav tm="0">
                                          <p:val>
                                            <p:strVal val="#ppt_x"/>
                                          </p:val>
                                        </p:tav>
                                        <p:tav tm="100000">
                                          <p:val>
                                            <p:strVal val="#ppt_x"/>
                                          </p:val>
                                        </p:tav>
                                      </p:tavLst>
                                    </p:anim>
                                    <p:anim calcmode="lin" valueType="num">
                                      <p:cBhvr>
                                        <p:cTn id="12"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par>
                          <p:cTn id="17" fill="hold">
                            <p:stCondLst>
                              <p:cond delay="0"/>
                            </p:stCondLst>
                            <p:childTnLst>
                              <p:par>
                                <p:cTn id="18" presetID="42" presetClass="entr" presetSubtype="0"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anim calcmode="lin" valueType="num">
                                      <p:cBhvr>
                                        <p:cTn id="21" dur="500" fill="hold"/>
                                        <p:tgtEl>
                                          <p:spTgt spid="3"/>
                                        </p:tgtEl>
                                        <p:attrNameLst>
                                          <p:attrName>ppt_x</p:attrName>
                                        </p:attrNameLst>
                                      </p:cBhvr>
                                      <p:tavLst>
                                        <p:tav tm="0">
                                          <p:val>
                                            <p:strVal val="#ppt_x"/>
                                          </p:val>
                                        </p:tav>
                                        <p:tav tm="100000">
                                          <p:val>
                                            <p:strVal val="#ppt_x"/>
                                          </p:val>
                                        </p:tav>
                                      </p:tavLst>
                                    </p:anim>
                                    <p:anim calcmode="lin" valueType="num">
                                      <p:cBhvr>
                                        <p:cTn id="22"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par>
                          <p:cTn id="27" fill="hold">
                            <p:stCondLst>
                              <p:cond delay="0"/>
                            </p:stCondLst>
                            <p:childTnLst>
                              <p:par>
                                <p:cTn id="28" presetID="42"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500"/>
                                        <p:tgtEl>
                                          <p:spTgt spid="4"/>
                                        </p:tgtEl>
                                      </p:cBhvr>
                                    </p:animEffect>
                                    <p:anim calcmode="lin" valueType="num">
                                      <p:cBhvr>
                                        <p:cTn id="31" dur="500" fill="hold"/>
                                        <p:tgtEl>
                                          <p:spTgt spid="4"/>
                                        </p:tgtEl>
                                        <p:attrNameLst>
                                          <p:attrName>ppt_x</p:attrName>
                                        </p:attrNameLst>
                                      </p:cBhvr>
                                      <p:tavLst>
                                        <p:tav tm="0">
                                          <p:val>
                                            <p:strVal val="#ppt_x"/>
                                          </p:val>
                                        </p:tav>
                                        <p:tav tm="100000">
                                          <p:val>
                                            <p:strVal val="#ppt_x"/>
                                          </p:val>
                                        </p:tav>
                                      </p:tavLst>
                                    </p:anim>
                                    <p:anim calcmode="lin" valueType="num">
                                      <p:cBhvr>
                                        <p:cTn id="3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par>
                          <p:cTn id="37" fill="hold">
                            <p:stCondLst>
                              <p:cond delay="0"/>
                            </p:stCondLst>
                            <p:childTnLst>
                              <p:par>
                                <p:cTn id="38" presetID="42" presetClass="entr" presetSubtype="0" fill="hold" grpId="0" nodeType="after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500"/>
                                        <p:tgtEl>
                                          <p:spTgt spid="5"/>
                                        </p:tgtEl>
                                      </p:cBhvr>
                                    </p:animEffect>
                                    <p:anim calcmode="lin" valueType="num">
                                      <p:cBhvr>
                                        <p:cTn id="41" dur="500" fill="hold"/>
                                        <p:tgtEl>
                                          <p:spTgt spid="5"/>
                                        </p:tgtEl>
                                        <p:attrNameLst>
                                          <p:attrName>ppt_x</p:attrName>
                                        </p:attrNameLst>
                                      </p:cBhvr>
                                      <p:tavLst>
                                        <p:tav tm="0">
                                          <p:val>
                                            <p:strVal val="#ppt_x"/>
                                          </p:val>
                                        </p:tav>
                                        <p:tav tm="100000">
                                          <p:val>
                                            <p:strVal val="#ppt_x"/>
                                          </p:val>
                                        </p:tav>
                                      </p:tavLst>
                                    </p:anim>
                                    <p:anim calcmode="lin" valueType="num">
                                      <p:cBhvr>
                                        <p:cTn id="42"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par>
                          <p:cTn id="50" fill="hold">
                            <p:stCondLst>
                              <p:cond delay="1000"/>
                            </p:stCondLst>
                            <p:childTnLst>
                              <p:par>
                                <p:cTn id="51" presetID="42" presetClass="entr" presetSubtype="0"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childTnLst>
                          </p:cTn>
                        </p:par>
                        <p:par>
                          <p:cTn id="56" fill="hold">
                            <p:stCondLst>
                              <p:cond delay="2000"/>
                            </p:stCondLst>
                            <p:childTnLst>
                              <p:par>
                                <p:cTn id="57" presetID="42"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500"/>
                                        <p:tgtEl>
                                          <p:spTgt spid="17"/>
                                        </p:tgtEl>
                                      </p:cBhvr>
                                    </p:animEffect>
                                    <p:anim calcmode="lin" valueType="num">
                                      <p:cBhvr>
                                        <p:cTn id="60" dur="500" fill="hold"/>
                                        <p:tgtEl>
                                          <p:spTgt spid="17"/>
                                        </p:tgtEl>
                                        <p:attrNameLst>
                                          <p:attrName>ppt_x</p:attrName>
                                        </p:attrNameLst>
                                      </p:cBhvr>
                                      <p:tavLst>
                                        <p:tav tm="0">
                                          <p:val>
                                            <p:strVal val="#ppt_x"/>
                                          </p:val>
                                        </p:tav>
                                        <p:tav tm="100000">
                                          <p:val>
                                            <p:strVal val="#ppt_x"/>
                                          </p:val>
                                        </p:tav>
                                      </p:tavLst>
                                    </p:anim>
                                    <p:anim calcmode="lin" valueType="num">
                                      <p:cBhvr>
                                        <p:cTn id="61" dur="5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fade">
                                      <p:cBhvr>
                                        <p:cTn id="66" dur="1000"/>
                                        <p:tgtEl>
                                          <p:spTgt spid="14"/>
                                        </p:tgtEl>
                                      </p:cBhvr>
                                    </p:animEffect>
                                    <p:anim calcmode="lin" valueType="num">
                                      <p:cBhvr>
                                        <p:cTn id="67" dur="1000" fill="hold"/>
                                        <p:tgtEl>
                                          <p:spTgt spid="14"/>
                                        </p:tgtEl>
                                        <p:attrNameLst>
                                          <p:attrName>ppt_x</p:attrName>
                                        </p:attrNameLst>
                                      </p:cBhvr>
                                      <p:tavLst>
                                        <p:tav tm="0">
                                          <p:val>
                                            <p:strVal val="#ppt_x"/>
                                          </p:val>
                                        </p:tav>
                                        <p:tav tm="100000">
                                          <p:val>
                                            <p:strVal val="#ppt_x"/>
                                          </p:val>
                                        </p:tav>
                                      </p:tavLst>
                                    </p:anim>
                                    <p:anim calcmode="lin" valueType="num">
                                      <p:cBhvr>
                                        <p:cTn id="68" dur="1000" fill="hold"/>
                                        <p:tgtEl>
                                          <p:spTgt spid="14"/>
                                        </p:tgtEl>
                                        <p:attrNameLst>
                                          <p:attrName>ppt_y</p:attrName>
                                        </p:attrNameLst>
                                      </p:cBhvr>
                                      <p:tavLst>
                                        <p:tav tm="0">
                                          <p:val>
                                            <p:strVal val="#ppt_y+.1"/>
                                          </p:val>
                                        </p:tav>
                                        <p:tav tm="100000">
                                          <p:val>
                                            <p:strVal val="#ppt_y"/>
                                          </p:val>
                                        </p:tav>
                                      </p:tavLst>
                                    </p:anim>
                                  </p:childTnLst>
                                </p:cTn>
                              </p:par>
                            </p:childTnLst>
                          </p:cTn>
                        </p:par>
                        <p:par>
                          <p:cTn id="69" fill="hold">
                            <p:stCondLst>
                              <p:cond delay="1000"/>
                            </p:stCondLst>
                            <p:childTnLst>
                              <p:par>
                                <p:cTn id="70" presetID="42" presetClass="entr" presetSubtype="0" fill="hold" grpId="0" nodeType="after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1000"/>
                                        <p:tgtEl>
                                          <p:spTgt spid="16"/>
                                        </p:tgtEl>
                                      </p:cBhvr>
                                    </p:animEffect>
                                    <p:anim calcmode="lin" valueType="num">
                                      <p:cBhvr>
                                        <p:cTn id="73" dur="1000" fill="hold"/>
                                        <p:tgtEl>
                                          <p:spTgt spid="16"/>
                                        </p:tgtEl>
                                        <p:attrNameLst>
                                          <p:attrName>ppt_x</p:attrName>
                                        </p:attrNameLst>
                                      </p:cBhvr>
                                      <p:tavLst>
                                        <p:tav tm="0">
                                          <p:val>
                                            <p:strVal val="#ppt_x"/>
                                          </p:val>
                                        </p:tav>
                                        <p:tav tm="100000">
                                          <p:val>
                                            <p:strVal val="#ppt_x"/>
                                          </p:val>
                                        </p:tav>
                                      </p:tavLst>
                                    </p:anim>
                                    <p:anim calcmode="lin" valueType="num">
                                      <p:cBhvr>
                                        <p:cTn id="74" dur="1000" fill="hold"/>
                                        <p:tgtEl>
                                          <p:spTgt spid="16"/>
                                        </p:tgtEl>
                                        <p:attrNameLst>
                                          <p:attrName>ppt_y</p:attrName>
                                        </p:attrNameLst>
                                      </p:cBhvr>
                                      <p:tavLst>
                                        <p:tav tm="0">
                                          <p:val>
                                            <p:strVal val="#ppt_y+.1"/>
                                          </p:val>
                                        </p:tav>
                                        <p:tav tm="100000">
                                          <p:val>
                                            <p:strVal val="#ppt_y"/>
                                          </p:val>
                                        </p:tav>
                                      </p:tavLst>
                                    </p:anim>
                                  </p:childTnLst>
                                </p:cTn>
                              </p:par>
                            </p:childTnLst>
                          </p:cTn>
                        </p:par>
                        <p:par>
                          <p:cTn id="75" fill="hold">
                            <p:stCondLst>
                              <p:cond delay="2000"/>
                            </p:stCondLst>
                            <p:childTnLst>
                              <p:par>
                                <p:cTn id="76" presetID="42" presetClass="entr" presetSubtype="0" fill="hold" grpId="0" nodeType="afterEffect">
                                  <p:stCondLst>
                                    <p:cond delay="0"/>
                                  </p:stCondLst>
                                  <p:childTnLst>
                                    <p:set>
                                      <p:cBhvr>
                                        <p:cTn id="77" dur="1" fill="hold">
                                          <p:stCondLst>
                                            <p:cond delay="0"/>
                                          </p:stCondLst>
                                        </p:cTn>
                                        <p:tgtEl>
                                          <p:spTgt spid="18"/>
                                        </p:tgtEl>
                                        <p:attrNameLst>
                                          <p:attrName>style.visibility</p:attrName>
                                        </p:attrNameLst>
                                      </p:cBhvr>
                                      <p:to>
                                        <p:strVal val="visible"/>
                                      </p:to>
                                    </p:set>
                                    <p:animEffect transition="in" filter="fade">
                                      <p:cBhvr>
                                        <p:cTn id="78" dur="1000"/>
                                        <p:tgtEl>
                                          <p:spTgt spid="18"/>
                                        </p:tgtEl>
                                      </p:cBhvr>
                                    </p:animEffect>
                                    <p:anim calcmode="lin" valueType="num">
                                      <p:cBhvr>
                                        <p:cTn id="79" dur="1000" fill="hold"/>
                                        <p:tgtEl>
                                          <p:spTgt spid="18"/>
                                        </p:tgtEl>
                                        <p:attrNameLst>
                                          <p:attrName>ppt_x</p:attrName>
                                        </p:attrNameLst>
                                      </p:cBhvr>
                                      <p:tavLst>
                                        <p:tav tm="0">
                                          <p:val>
                                            <p:strVal val="#ppt_x"/>
                                          </p:val>
                                        </p:tav>
                                        <p:tav tm="100000">
                                          <p:val>
                                            <p:strVal val="#ppt_x"/>
                                          </p:val>
                                        </p:tav>
                                      </p:tavLst>
                                    </p:anim>
                                    <p:anim calcmode="lin" valueType="num">
                                      <p:cBhvr>
                                        <p:cTn id="8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7" grpId="0" animBg="1"/>
      <p:bldP spid="8" grpId="0" animBg="1"/>
      <p:bldP spid="6" grpId="0" animBg="1"/>
      <p:bldP spid="11" grpId="0" animBg="1"/>
      <p:bldP spid="12" grpId="0" animBg="1"/>
      <p:bldP spid="16" grpId="0" animBg="1"/>
      <p:bldP spid="5" grpId="0" animBg="1"/>
      <p:bldP spid="10" grpId="0" animBg="1"/>
      <p:bldP spid="14"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88CCF90-C7D0-5201-EB67-AF20DD9D4E9F}"/>
              </a:ext>
            </a:extLst>
          </p:cNvPr>
          <p:cNvGrpSpPr/>
          <p:nvPr/>
        </p:nvGrpSpPr>
        <p:grpSpPr>
          <a:xfrm>
            <a:off x="310590" y="1376890"/>
            <a:ext cx="1567542" cy="1562998"/>
            <a:chOff x="1735292" y="1276321"/>
            <a:chExt cx="1567542" cy="1562998"/>
          </a:xfrm>
          <a:solidFill>
            <a:schemeClr val="accent1">
              <a:lumMod val="40000"/>
              <a:lumOff val="60000"/>
            </a:schemeClr>
          </a:solidFill>
        </p:grpSpPr>
        <p:sp>
          <p:nvSpPr>
            <p:cNvPr id="3" name="Oval 2">
              <a:extLst>
                <a:ext uri="{FF2B5EF4-FFF2-40B4-BE49-F238E27FC236}">
                  <a16:creationId xmlns:a16="http://schemas.microsoft.com/office/drawing/2014/main" id="{A59F5D30-7933-37D7-6055-C89B7459BEAD}"/>
                </a:ext>
              </a:extLst>
            </p:cNvPr>
            <p:cNvSpPr/>
            <p:nvPr/>
          </p:nvSpPr>
          <p:spPr>
            <a:xfrm>
              <a:off x="1735292" y="1276321"/>
              <a:ext cx="1562998" cy="1562998"/>
            </a:xfrm>
            <a:prstGeom prst="ellipse">
              <a:avLst/>
            </a:prstGeom>
            <a:grpFill/>
            <a:ln>
              <a:solidFill>
                <a:srgbClr val="C80A0A"/>
              </a:solidFill>
            </a:ln>
            <a:effectLst>
              <a:outerShdw blurRad="50800" dist="38100" dir="5400000" algn="t"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IE" dirty="0"/>
            </a:p>
          </p:txBody>
        </p:sp>
        <p:sp>
          <p:nvSpPr>
            <p:cNvPr id="4" name="Rectangle 17">
              <a:extLst>
                <a:ext uri="{FF2B5EF4-FFF2-40B4-BE49-F238E27FC236}">
                  <a16:creationId xmlns:a16="http://schemas.microsoft.com/office/drawing/2014/main" id="{00AA3FDA-D20D-D055-CA5F-24B87BE970A8}"/>
                </a:ext>
              </a:extLst>
            </p:cNvPr>
            <p:cNvSpPr>
              <a:spLocks noChangeArrowheads="1"/>
            </p:cNvSpPr>
            <p:nvPr/>
          </p:nvSpPr>
          <p:spPr bwMode="auto">
            <a:xfrm>
              <a:off x="1735292" y="1903931"/>
              <a:ext cx="1567542" cy="215444"/>
            </a:xfrm>
            <a:prstGeom prst="rect">
              <a:avLst/>
            </a:prstGeom>
            <a:grpFill/>
            <a:ln w="9525">
              <a:noFill/>
              <a:miter lim="800000"/>
              <a:headEnd/>
              <a:tailEnd/>
            </a:ln>
          </p:spPr>
          <p:txBody>
            <a:bodyPr vert="horz" wrap="square" lIns="0" tIns="0" rIns="0" bIns="0" numCol="1" anchor="t" anchorCtr="0" compatLnSpc="1">
              <a:prstTxWarp prst="textNoShape">
                <a:avLst/>
              </a:prstTxWarp>
              <a:spAutoFit/>
            </a:bodyPr>
            <a:lstStyle/>
            <a:p>
              <a:pPr algn="ctr"/>
              <a:r>
                <a:rPr lang="en-GB" sz="1400" b="1" dirty="0"/>
                <a:t>ADDIE</a:t>
              </a:r>
            </a:p>
          </p:txBody>
        </p:sp>
      </p:grpSp>
      <p:grpSp>
        <p:nvGrpSpPr>
          <p:cNvPr id="8" name="Group 7">
            <a:extLst>
              <a:ext uri="{FF2B5EF4-FFF2-40B4-BE49-F238E27FC236}">
                <a16:creationId xmlns:a16="http://schemas.microsoft.com/office/drawing/2014/main" id="{19286B35-FC6D-D750-7DDF-7F87A0475018}"/>
              </a:ext>
            </a:extLst>
          </p:cNvPr>
          <p:cNvGrpSpPr/>
          <p:nvPr/>
        </p:nvGrpSpPr>
        <p:grpSpPr>
          <a:xfrm>
            <a:off x="367542" y="5006366"/>
            <a:ext cx="1562998" cy="1562998"/>
            <a:chOff x="1735292" y="1276321"/>
            <a:chExt cx="1562998" cy="1562998"/>
          </a:xfrm>
          <a:solidFill>
            <a:schemeClr val="accent1">
              <a:lumMod val="40000"/>
              <a:lumOff val="60000"/>
            </a:schemeClr>
          </a:solidFill>
        </p:grpSpPr>
        <p:sp>
          <p:nvSpPr>
            <p:cNvPr id="9" name="Oval 8">
              <a:extLst>
                <a:ext uri="{FF2B5EF4-FFF2-40B4-BE49-F238E27FC236}">
                  <a16:creationId xmlns:a16="http://schemas.microsoft.com/office/drawing/2014/main" id="{508E31E3-9479-0C23-7703-7831E740D2AF}"/>
                </a:ext>
              </a:extLst>
            </p:cNvPr>
            <p:cNvSpPr/>
            <p:nvPr/>
          </p:nvSpPr>
          <p:spPr>
            <a:xfrm>
              <a:off x="1735292" y="1276321"/>
              <a:ext cx="1562998" cy="1562998"/>
            </a:xfrm>
            <a:prstGeom prst="ellipse">
              <a:avLst/>
            </a:prstGeom>
            <a:grpFill/>
            <a:ln>
              <a:solidFill>
                <a:srgbClr val="C80A0A"/>
              </a:solidFill>
            </a:ln>
            <a:effectLst>
              <a:outerShdw blurRad="50800" dist="38100" dir="5400000" algn="t"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IE" dirty="0"/>
            </a:p>
          </p:txBody>
        </p:sp>
        <p:sp>
          <p:nvSpPr>
            <p:cNvPr id="10" name="Rectangle 17">
              <a:extLst>
                <a:ext uri="{FF2B5EF4-FFF2-40B4-BE49-F238E27FC236}">
                  <a16:creationId xmlns:a16="http://schemas.microsoft.com/office/drawing/2014/main" id="{311B4B18-4C18-3237-B1A0-5814835CD0E8}"/>
                </a:ext>
              </a:extLst>
            </p:cNvPr>
            <p:cNvSpPr>
              <a:spLocks noChangeArrowheads="1"/>
            </p:cNvSpPr>
            <p:nvPr/>
          </p:nvSpPr>
          <p:spPr bwMode="auto">
            <a:xfrm>
              <a:off x="1905127" y="1903931"/>
              <a:ext cx="1219200" cy="492443"/>
            </a:xfrm>
            <a:prstGeom prst="rect">
              <a:avLst/>
            </a:prstGeom>
            <a:grpFill/>
            <a:ln w="9525">
              <a:noFill/>
              <a:miter lim="800000"/>
              <a:headEnd/>
              <a:tailEnd/>
            </a:ln>
          </p:spPr>
          <p:txBody>
            <a:bodyPr vert="horz" wrap="square" lIns="0" tIns="0" rIns="0" bIns="0" numCol="1" anchor="t" anchorCtr="0" compatLnSpc="1">
              <a:prstTxWarp prst="textNoShape">
                <a:avLst/>
              </a:prstTxWarp>
              <a:spAutoFit/>
            </a:bodyPr>
            <a:lstStyle/>
            <a:p>
              <a:pPr algn="ctr"/>
              <a:r>
                <a:rPr lang="en-GB" sz="1400" b="1" dirty="0"/>
                <a:t>SAM</a:t>
              </a:r>
            </a:p>
            <a:p>
              <a:pPr algn="ctr"/>
              <a:r>
                <a:rPr lang="en-GB" sz="900" b="1" dirty="0"/>
                <a:t>SUCCESSIVE </a:t>
              </a:r>
            </a:p>
            <a:p>
              <a:pPr algn="ctr"/>
              <a:r>
                <a:rPr lang="en-GB" sz="900" b="1" dirty="0"/>
                <a:t>APROXIMATION MODEL</a:t>
              </a:r>
            </a:p>
          </p:txBody>
        </p:sp>
      </p:grpSp>
      <p:grpSp>
        <p:nvGrpSpPr>
          <p:cNvPr id="11" name="Group 10">
            <a:extLst>
              <a:ext uri="{FF2B5EF4-FFF2-40B4-BE49-F238E27FC236}">
                <a16:creationId xmlns:a16="http://schemas.microsoft.com/office/drawing/2014/main" id="{633FE0AE-A24F-6CAB-ED66-708C468076E9}"/>
              </a:ext>
            </a:extLst>
          </p:cNvPr>
          <p:cNvGrpSpPr/>
          <p:nvPr/>
        </p:nvGrpSpPr>
        <p:grpSpPr>
          <a:xfrm>
            <a:off x="1930540" y="3129563"/>
            <a:ext cx="1567542" cy="1562998"/>
            <a:chOff x="1735292" y="1276321"/>
            <a:chExt cx="1567542" cy="1562998"/>
          </a:xfrm>
          <a:solidFill>
            <a:schemeClr val="accent1">
              <a:lumMod val="40000"/>
              <a:lumOff val="60000"/>
            </a:schemeClr>
          </a:solidFill>
        </p:grpSpPr>
        <p:sp>
          <p:nvSpPr>
            <p:cNvPr id="12" name="Oval 11">
              <a:extLst>
                <a:ext uri="{FF2B5EF4-FFF2-40B4-BE49-F238E27FC236}">
                  <a16:creationId xmlns:a16="http://schemas.microsoft.com/office/drawing/2014/main" id="{7DA467FA-BD80-8E14-C2EB-7D1A74DA5FC3}"/>
                </a:ext>
              </a:extLst>
            </p:cNvPr>
            <p:cNvSpPr/>
            <p:nvPr/>
          </p:nvSpPr>
          <p:spPr>
            <a:xfrm>
              <a:off x="1735292" y="1276321"/>
              <a:ext cx="1562998" cy="1562998"/>
            </a:xfrm>
            <a:prstGeom prst="ellipse">
              <a:avLst/>
            </a:prstGeom>
            <a:grpFill/>
            <a:ln>
              <a:solidFill>
                <a:srgbClr val="C80A0A"/>
              </a:solidFill>
            </a:ln>
            <a:effectLst>
              <a:outerShdw blurRad="50800" dist="38100" dir="5400000" algn="t"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IE" dirty="0"/>
            </a:p>
          </p:txBody>
        </p:sp>
        <p:sp>
          <p:nvSpPr>
            <p:cNvPr id="13" name="Rectangle 17">
              <a:extLst>
                <a:ext uri="{FF2B5EF4-FFF2-40B4-BE49-F238E27FC236}">
                  <a16:creationId xmlns:a16="http://schemas.microsoft.com/office/drawing/2014/main" id="{74614E49-BBE6-6766-FF5F-84DAD1B93205}"/>
                </a:ext>
              </a:extLst>
            </p:cNvPr>
            <p:cNvSpPr>
              <a:spLocks noChangeArrowheads="1"/>
            </p:cNvSpPr>
            <p:nvPr/>
          </p:nvSpPr>
          <p:spPr bwMode="auto">
            <a:xfrm>
              <a:off x="1735292" y="1903931"/>
              <a:ext cx="1567542" cy="338554"/>
            </a:xfrm>
            <a:prstGeom prst="rect">
              <a:avLst/>
            </a:prstGeom>
            <a:grpFill/>
            <a:ln w="9525">
              <a:noFill/>
              <a:miter lim="800000"/>
              <a:headEnd/>
              <a:tailEnd/>
            </a:ln>
          </p:spPr>
          <p:txBody>
            <a:bodyPr vert="horz" wrap="square" lIns="0" tIns="0" rIns="0" bIns="0" numCol="1" anchor="t" anchorCtr="0" compatLnSpc="1">
              <a:prstTxWarp prst="textNoShape">
                <a:avLst/>
              </a:prstTxWarp>
              <a:spAutoFit/>
            </a:bodyPr>
            <a:lstStyle/>
            <a:p>
              <a:pPr algn="ctr"/>
              <a:r>
                <a:rPr lang="en-GB" sz="1100" b="1" dirty="0"/>
                <a:t>SYSTEMS</a:t>
              </a:r>
            </a:p>
            <a:p>
              <a:pPr algn="ctr"/>
              <a:r>
                <a:rPr lang="en-GB" sz="1100" b="1" dirty="0"/>
                <a:t> APPROACH MODEL</a:t>
              </a:r>
            </a:p>
          </p:txBody>
        </p:sp>
      </p:grpSp>
      <p:grpSp>
        <p:nvGrpSpPr>
          <p:cNvPr id="14" name="Group 13">
            <a:extLst>
              <a:ext uri="{FF2B5EF4-FFF2-40B4-BE49-F238E27FC236}">
                <a16:creationId xmlns:a16="http://schemas.microsoft.com/office/drawing/2014/main" id="{6B3D7428-003F-0BAA-D0A4-9FD48228807D}"/>
              </a:ext>
            </a:extLst>
          </p:cNvPr>
          <p:cNvGrpSpPr/>
          <p:nvPr/>
        </p:nvGrpSpPr>
        <p:grpSpPr>
          <a:xfrm>
            <a:off x="1985010" y="5006366"/>
            <a:ext cx="1567542" cy="1562998"/>
            <a:chOff x="1735292" y="1276321"/>
            <a:chExt cx="1567542" cy="1562998"/>
          </a:xfrm>
          <a:solidFill>
            <a:schemeClr val="accent1">
              <a:lumMod val="40000"/>
              <a:lumOff val="60000"/>
            </a:schemeClr>
          </a:solidFill>
        </p:grpSpPr>
        <p:sp>
          <p:nvSpPr>
            <p:cNvPr id="15" name="Oval 14">
              <a:extLst>
                <a:ext uri="{FF2B5EF4-FFF2-40B4-BE49-F238E27FC236}">
                  <a16:creationId xmlns:a16="http://schemas.microsoft.com/office/drawing/2014/main" id="{38FC0A2E-D781-CBD2-43D1-BBCBF57CDC81}"/>
                </a:ext>
              </a:extLst>
            </p:cNvPr>
            <p:cNvSpPr/>
            <p:nvPr/>
          </p:nvSpPr>
          <p:spPr>
            <a:xfrm>
              <a:off x="1735292" y="1276321"/>
              <a:ext cx="1562998" cy="1562998"/>
            </a:xfrm>
            <a:prstGeom prst="ellipse">
              <a:avLst/>
            </a:prstGeom>
            <a:grpFill/>
            <a:ln>
              <a:solidFill>
                <a:srgbClr val="C80A0A"/>
              </a:solidFill>
            </a:ln>
            <a:effectLst>
              <a:outerShdw blurRad="50800" dist="38100" dir="5400000" algn="t"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IE" dirty="0"/>
            </a:p>
          </p:txBody>
        </p:sp>
        <p:sp>
          <p:nvSpPr>
            <p:cNvPr id="16" name="Rectangle 17">
              <a:extLst>
                <a:ext uri="{FF2B5EF4-FFF2-40B4-BE49-F238E27FC236}">
                  <a16:creationId xmlns:a16="http://schemas.microsoft.com/office/drawing/2014/main" id="{A892A567-4D76-2F11-E246-DFCD0FD091A0}"/>
                </a:ext>
              </a:extLst>
            </p:cNvPr>
            <p:cNvSpPr>
              <a:spLocks noChangeArrowheads="1"/>
            </p:cNvSpPr>
            <p:nvPr/>
          </p:nvSpPr>
          <p:spPr bwMode="auto">
            <a:xfrm>
              <a:off x="1735292" y="1903931"/>
              <a:ext cx="1567542" cy="215444"/>
            </a:xfrm>
            <a:prstGeom prst="rect">
              <a:avLst/>
            </a:prstGeom>
            <a:grpFill/>
            <a:ln w="9525">
              <a:noFill/>
              <a:miter lim="800000"/>
              <a:headEnd/>
              <a:tailEnd/>
            </a:ln>
          </p:spPr>
          <p:txBody>
            <a:bodyPr vert="horz" wrap="square" lIns="0" tIns="0" rIns="0" bIns="0" numCol="1" anchor="t" anchorCtr="0" compatLnSpc="1">
              <a:prstTxWarp prst="textNoShape">
                <a:avLst/>
              </a:prstTxWarp>
              <a:spAutoFit/>
            </a:bodyPr>
            <a:lstStyle/>
            <a:p>
              <a:pPr algn="ctr"/>
              <a:r>
                <a:rPr lang="en-GB" sz="1400" b="1" dirty="0"/>
                <a:t>KEMP</a:t>
              </a:r>
            </a:p>
          </p:txBody>
        </p:sp>
      </p:grpSp>
      <p:grpSp>
        <p:nvGrpSpPr>
          <p:cNvPr id="20" name="Group 19">
            <a:extLst>
              <a:ext uri="{FF2B5EF4-FFF2-40B4-BE49-F238E27FC236}">
                <a16:creationId xmlns:a16="http://schemas.microsoft.com/office/drawing/2014/main" id="{958B69EA-54F2-66EE-CC5B-7A9A3A495538}"/>
              </a:ext>
            </a:extLst>
          </p:cNvPr>
          <p:cNvGrpSpPr/>
          <p:nvPr/>
        </p:nvGrpSpPr>
        <p:grpSpPr>
          <a:xfrm>
            <a:off x="1965138" y="1376890"/>
            <a:ext cx="1567542" cy="1562998"/>
            <a:chOff x="1735292" y="1276321"/>
            <a:chExt cx="1567542" cy="1562998"/>
          </a:xfrm>
          <a:solidFill>
            <a:schemeClr val="accent1">
              <a:lumMod val="40000"/>
              <a:lumOff val="60000"/>
            </a:schemeClr>
          </a:solidFill>
        </p:grpSpPr>
        <p:sp>
          <p:nvSpPr>
            <p:cNvPr id="21" name="Oval 20">
              <a:extLst>
                <a:ext uri="{FF2B5EF4-FFF2-40B4-BE49-F238E27FC236}">
                  <a16:creationId xmlns:a16="http://schemas.microsoft.com/office/drawing/2014/main" id="{AD983F9A-0195-5D27-7676-9E9097529A58}"/>
                </a:ext>
              </a:extLst>
            </p:cNvPr>
            <p:cNvSpPr/>
            <p:nvPr/>
          </p:nvSpPr>
          <p:spPr>
            <a:xfrm>
              <a:off x="1735292" y="1276321"/>
              <a:ext cx="1562998" cy="1562998"/>
            </a:xfrm>
            <a:prstGeom prst="ellipse">
              <a:avLst/>
            </a:prstGeom>
            <a:grpFill/>
            <a:ln>
              <a:solidFill>
                <a:srgbClr val="C80A0A"/>
              </a:solidFill>
            </a:ln>
            <a:effectLst>
              <a:outerShdw blurRad="50800" dist="38100" dir="5400000" algn="t"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IE" dirty="0"/>
            </a:p>
          </p:txBody>
        </p:sp>
        <p:sp>
          <p:nvSpPr>
            <p:cNvPr id="22" name="Rectangle 17">
              <a:extLst>
                <a:ext uri="{FF2B5EF4-FFF2-40B4-BE49-F238E27FC236}">
                  <a16:creationId xmlns:a16="http://schemas.microsoft.com/office/drawing/2014/main" id="{D09BBB38-D092-15C0-2E32-DDF32B1B68AE}"/>
                </a:ext>
              </a:extLst>
            </p:cNvPr>
            <p:cNvSpPr>
              <a:spLocks noChangeArrowheads="1"/>
            </p:cNvSpPr>
            <p:nvPr/>
          </p:nvSpPr>
          <p:spPr bwMode="auto">
            <a:xfrm>
              <a:off x="1735292" y="1903931"/>
              <a:ext cx="1567542" cy="215444"/>
            </a:xfrm>
            <a:prstGeom prst="rect">
              <a:avLst/>
            </a:prstGeom>
            <a:grpFill/>
            <a:ln w="9525">
              <a:noFill/>
              <a:miter lim="800000"/>
              <a:headEnd/>
              <a:tailEnd/>
            </a:ln>
          </p:spPr>
          <p:txBody>
            <a:bodyPr vert="horz" wrap="square" lIns="0" tIns="0" rIns="0" bIns="0" numCol="1" anchor="t" anchorCtr="0" compatLnSpc="1">
              <a:prstTxWarp prst="textNoShape">
                <a:avLst/>
              </a:prstTxWarp>
              <a:spAutoFit/>
            </a:bodyPr>
            <a:lstStyle/>
            <a:p>
              <a:pPr algn="ctr"/>
              <a:r>
                <a:rPr lang="en-GB" sz="1400" b="1" dirty="0"/>
                <a:t>AGILE</a:t>
              </a:r>
            </a:p>
          </p:txBody>
        </p:sp>
      </p:grpSp>
      <p:grpSp>
        <p:nvGrpSpPr>
          <p:cNvPr id="6" name="Group 5"/>
          <p:cNvGrpSpPr/>
          <p:nvPr/>
        </p:nvGrpSpPr>
        <p:grpSpPr>
          <a:xfrm>
            <a:off x="315134" y="3128885"/>
            <a:ext cx="1562998" cy="1562998"/>
            <a:chOff x="315134" y="3128885"/>
            <a:chExt cx="1562998" cy="1562998"/>
          </a:xfrm>
        </p:grpSpPr>
        <p:sp>
          <p:nvSpPr>
            <p:cNvPr id="18" name="Oval 17">
              <a:extLst>
                <a:ext uri="{FF2B5EF4-FFF2-40B4-BE49-F238E27FC236}">
                  <a16:creationId xmlns:a16="http://schemas.microsoft.com/office/drawing/2014/main" id="{8B885AC4-B602-E5C8-B565-C93FD5FB5E31}"/>
                </a:ext>
              </a:extLst>
            </p:cNvPr>
            <p:cNvSpPr/>
            <p:nvPr/>
          </p:nvSpPr>
          <p:spPr>
            <a:xfrm>
              <a:off x="315134" y="3128885"/>
              <a:ext cx="1562998" cy="1562998"/>
            </a:xfrm>
            <a:prstGeom prst="ellipse">
              <a:avLst/>
            </a:prstGeom>
            <a:solidFill>
              <a:schemeClr val="accent1">
                <a:lumMod val="40000"/>
                <a:lumOff val="60000"/>
              </a:schemeClr>
            </a:solidFill>
            <a:ln>
              <a:solidFill>
                <a:srgbClr val="C80A0A"/>
              </a:solidFill>
            </a:ln>
            <a:effectLst>
              <a:outerShdw blurRad="50800" dist="38100" dir="5400000" algn="t"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IE" dirty="0"/>
            </a:p>
          </p:txBody>
        </p:sp>
        <p:sp>
          <p:nvSpPr>
            <p:cNvPr id="23" name="Rectangle 17">
              <a:extLst>
                <a:ext uri="{FF2B5EF4-FFF2-40B4-BE49-F238E27FC236}">
                  <a16:creationId xmlns:a16="http://schemas.microsoft.com/office/drawing/2014/main" id="{DC2AB474-617D-976A-C39A-5CF1B650857F}"/>
                </a:ext>
              </a:extLst>
            </p:cNvPr>
            <p:cNvSpPr>
              <a:spLocks noChangeArrowheads="1"/>
            </p:cNvSpPr>
            <p:nvPr/>
          </p:nvSpPr>
          <p:spPr bwMode="auto">
            <a:xfrm>
              <a:off x="480528" y="3834117"/>
              <a:ext cx="1332897" cy="184666"/>
            </a:xfrm>
            <a:prstGeom prst="rect">
              <a:avLst/>
            </a:prstGeom>
            <a:solidFill>
              <a:schemeClr val="accent1">
                <a:lumMod val="40000"/>
                <a:lumOff val="60000"/>
              </a:schemeClr>
            </a:solidFill>
            <a:ln w="9525">
              <a:noFill/>
              <a:miter lim="800000"/>
              <a:headEnd/>
              <a:tailEnd/>
            </a:ln>
          </p:spPr>
          <p:txBody>
            <a:bodyPr vert="horz" wrap="square" lIns="0" tIns="0" rIns="0" bIns="0" numCol="1" anchor="t" anchorCtr="0" compatLnSpc="1">
              <a:prstTxWarp prst="textNoShape">
                <a:avLst/>
              </a:prstTxWarp>
              <a:spAutoFit/>
            </a:bodyPr>
            <a:lstStyle/>
            <a:p>
              <a:pPr algn="ctr"/>
              <a:r>
                <a:rPr lang="en-GB" sz="1200" b="1" dirty="0"/>
                <a:t>MERRILS PRINCIPLES</a:t>
              </a:r>
            </a:p>
          </p:txBody>
        </p:sp>
      </p:grpSp>
      <p:sp>
        <p:nvSpPr>
          <p:cNvPr id="30" name="TextBox 29">
            <a:extLst>
              <a:ext uri="{FF2B5EF4-FFF2-40B4-BE49-F238E27FC236}">
                <a16:creationId xmlns:a16="http://schemas.microsoft.com/office/drawing/2014/main" id="{8BCB76A2-070F-FC1C-B642-780571AFC73D}"/>
              </a:ext>
            </a:extLst>
          </p:cNvPr>
          <p:cNvSpPr txBox="1"/>
          <p:nvPr/>
        </p:nvSpPr>
        <p:spPr>
          <a:xfrm>
            <a:off x="3960000" y="1146601"/>
            <a:ext cx="7699020" cy="646331"/>
          </a:xfrm>
          <a:prstGeom prst="rect">
            <a:avLst/>
          </a:prstGeom>
          <a:noFill/>
        </p:spPr>
        <p:txBody>
          <a:bodyPr wrap="square" rtlCol="0">
            <a:spAutoFit/>
          </a:bodyPr>
          <a:lstStyle/>
          <a:p>
            <a:r>
              <a:rPr lang="en-GB" kern="0" dirty="0">
                <a:highlight>
                  <a:srgbClr val="FFFFFF"/>
                </a:highlight>
                <a:ea typeface="Times New Roman" panose="02020603050405020304" pitchFamily="18" charset="0"/>
              </a:rPr>
              <a:t>A</a:t>
            </a:r>
            <a:r>
              <a:rPr lang="en-GB" kern="0" dirty="0">
                <a:effectLst/>
                <a:highlight>
                  <a:srgbClr val="FFFFFF"/>
                </a:highlight>
                <a:ea typeface="Times New Roman" panose="02020603050405020304" pitchFamily="18" charset="0"/>
              </a:rPr>
              <a:t>ll partners make use of a series of learning/holistic models as an inspiration and as guidelines to action, including prior planning with structural elements</a:t>
            </a:r>
            <a:endParaRPr lang="en-IE" kern="0" dirty="0">
              <a:highlight>
                <a:srgbClr val="FFFFFF"/>
              </a:highlight>
            </a:endParaRPr>
          </a:p>
        </p:txBody>
      </p:sp>
      <p:sp>
        <p:nvSpPr>
          <p:cNvPr id="34" name="TextBox 33">
            <a:extLst>
              <a:ext uri="{FF2B5EF4-FFF2-40B4-BE49-F238E27FC236}">
                <a16:creationId xmlns:a16="http://schemas.microsoft.com/office/drawing/2014/main" id="{BC744647-3205-F551-95AC-F3B6E3C4FE86}"/>
              </a:ext>
            </a:extLst>
          </p:cNvPr>
          <p:cNvSpPr txBox="1"/>
          <p:nvPr/>
        </p:nvSpPr>
        <p:spPr>
          <a:xfrm>
            <a:off x="3960000" y="2240218"/>
            <a:ext cx="7292622" cy="369332"/>
          </a:xfrm>
          <a:prstGeom prst="rect">
            <a:avLst/>
          </a:prstGeom>
          <a:noFill/>
        </p:spPr>
        <p:txBody>
          <a:bodyPr wrap="square" rtlCol="0">
            <a:spAutoFit/>
          </a:bodyPr>
          <a:lstStyle/>
          <a:p>
            <a:r>
              <a:rPr lang="en-GB" dirty="0">
                <a:solidFill>
                  <a:srgbClr val="000000"/>
                </a:solidFill>
                <a:effectLst/>
                <a:highlight>
                  <a:srgbClr val="FFFFFF"/>
                </a:highlight>
                <a:ea typeface="Times New Roman" panose="02020603050405020304" pitchFamily="18" charset="0"/>
              </a:rPr>
              <a:t>ADDIE has been criticized for being too inflexible and too linear. </a:t>
            </a:r>
            <a:endParaRPr lang="en-IE" dirty="0">
              <a:highlight>
                <a:srgbClr val="FFFFFF"/>
              </a:highlight>
            </a:endParaRPr>
          </a:p>
        </p:txBody>
      </p:sp>
      <p:sp>
        <p:nvSpPr>
          <p:cNvPr id="35" name="TextBox 34">
            <a:extLst>
              <a:ext uri="{FF2B5EF4-FFF2-40B4-BE49-F238E27FC236}">
                <a16:creationId xmlns:a16="http://schemas.microsoft.com/office/drawing/2014/main" id="{EE7D47CE-5D63-2946-8D43-DC45334652EC}"/>
              </a:ext>
            </a:extLst>
          </p:cNvPr>
          <p:cNvSpPr txBox="1"/>
          <p:nvPr/>
        </p:nvSpPr>
        <p:spPr>
          <a:xfrm>
            <a:off x="3960000" y="2923117"/>
            <a:ext cx="7699020" cy="646331"/>
          </a:xfrm>
          <a:prstGeom prst="rect">
            <a:avLst/>
          </a:prstGeom>
          <a:noFill/>
        </p:spPr>
        <p:txBody>
          <a:bodyPr wrap="square" rtlCol="0">
            <a:spAutoFit/>
          </a:bodyPr>
          <a:lstStyle/>
          <a:p>
            <a:r>
              <a:rPr lang="en-GB" dirty="0">
                <a:solidFill>
                  <a:srgbClr val="000000"/>
                </a:solidFill>
                <a:effectLst/>
                <a:highlight>
                  <a:srgbClr val="FFFFFF"/>
                </a:highlight>
                <a:ea typeface="Times New Roman" panose="02020603050405020304" pitchFamily="18" charset="0"/>
              </a:rPr>
              <a:t>SAM solves the problem of inflexibility: it is a simplified version of ADDIE designed to elicit feedback, improving the product in iterative loops. </a:t>
            </a:r>
            <a:endParaRPr lang="en-IE" dirty="0">
              <a:highlight>
                <a:srgbClr val="FFFFFF"/>
              </a:highlight>
            </a:endParaRPr>
          </a:p>
        </p:txBody>
      </p:sp>
      <p:sp>
        <p:nvSpPr>
          <p:cNvPr id="36" name="TextBox 35">
            <a:extLst>
              <a:ext uri="{FF2B5EF4-FFF2-40B4-BE49-F238E27FC236}">
                <a16:creationId xmlns:a16="http://schemas.microsoft.com/office/drawing/2014/main" id="{8B62F8DB-D818-92C8-2A74-1FB82CD2028B}"/>
              </a:ext>
            </a:extLst>
          </p:cNvPr>
          <p:cNvSpPr txBox="1"/>
          <p:nvPr/>
        </p:nvSpPr>
        <p:spPr>
          <a:xfrm>
            <a:off x="3960000" y="3947001"/>
            <a:ext cx="7145866" cy="646331"/>
          </a:xfrm>
          <a:prstGeom prst="rect">
            <a:avLst/>
          </a:prstGeom>
          <a:noFill/>
        </p:spPr>
        <p:txBody>
          <a:bodyPr wrap="square" rtlCol="0">
            <a:spAutoFit/>
          </a:bodyPr>
          <a:lstStyle/>
          <a:p>
            <a:r>
              <a:rPr lang="en-GB" dirty="0">
                <a:solidFill>
                  <a:srgbClr val="000000"/>
                </a:solidFill>
                <a:highlight>
                  <a:srgbClr val="FFFFFF"/>
                </a:highlight>
                <a:ea typeface="Times New Roman" panose="02020603050405020304" pitchFamily="18" charset="0"/>
              </a:rPr>
              <a:t>T</a:t>
            </a:r>
            <a:r>
              <a:rPr lang="en-GB" dirty="0">
                <a:solidFill>
                  <a:srgbClr val="000000"/>
                </a:solidFill>
                <a:effectLst/>
                <a:highlight>
                  <a:srgbClr val="FFFFFF"/>
                </a:highlight>
                <a:ea typeface="Times New Roman" panose="02020603050405020304" pitchFamily="18" charset="0"/>
              </a:rPr>
              <a:t>he Kemp model’s approach is circular, indicating the interdependency among all core elements.</a:t>
            </a:r>
            <a:r>
              <a:rPr lang="en-GB" dirty="0">
                <a:effectLst/>
                <a:highlight>
                  <a:srgbClr val="FFFFFF"/>
                </a:highlight>
                <a:ea typeface="+mn-ea"/>
              </a:rPr>
              <a:t> </a:t>
            </a:r>
            <a:endParaRPr lang="en-IE" dirty="0">
              <a:highlight>
                <a:srgbClr val="FFFFFF"/>
              </a:highlight>
            </a:endParaRPr>
          </a:p>
        </p:txBody>
      </p:sp>
      <p:sp>
        <p:nvSpPr>
          <p:cNvPr id="5" name="TextBox 4">
            <a:extLst>
              <a:ext uri="{FF2B5EF4-FFF2-40B4-BE49-F238E27FC236}">
                <a16:creationId xmlns:a16="http://schemas.microsoft.com/office/drawing/2014/main" id="{813CE276-F7F3-BAC7-71CF-78E511DC9B5D}"/>
              </a:ext>
            </a:extLst>
          </p:cNvPr>
          <p:cNvSpPr txBox="1"/>
          <p:nvPr/>
        </p:nvSpPr>
        <p:spPr>
          <a:xfrm>
            <a:off x="3960000" y="288636"/>
            <a:ext cx="10351911" cy="584775"/>
          </a:xfrm>
          <a:prstGeom prst="rect">
            <a:avLst/>
          </a:prstGeom>
          <a:noFill/>
        </p:spPr>
        <p:txBody>
          <a:bodyPr wrap="square" rtlCol="0">
            <a:spAutoFit/>
          </a:bodyPr>
          <a:lstStyle/>
          <a:p>
            <a:r>
              <a:rPr lang="en-GB" sz="3200" b="1" dirty="0">
                <a:latin typeface="+mj-lt"/>
              </a:rPr>
              <a:t>Step 1: Analysis - Research on Methodologies</a:t>
            </a:r>
            <a:endParaRPr lang="en-IE" sz="3200" b="1" dirty="0">
              <a:latin typeface="+mj-lt"/>
            </a:endParaRPr>
          </a:p>
        </p:txBody>
      </p:sp>
      <p:pic>
        <p:nvPicPr>
          <p:cNvPr id="17" name="Immagine 5">
            <a:extLst>
              <a:ext uri="{FF2B5EF4-FFF2-40B4-BE49-F238E27FC236}">
                <a16:creationId xmlns:a16="http://schemas.microsoft.com/office/drawing/2014/main" id="{FC1F312D-E1CF-2382-5D81-1F5C75FA9140}"/>
              </a:ext>
            </a:extLst>
          </p:cNvPr>
          <p:cNvPicPr>
            <a:picLocks noChangeAspect="1"/>
          </p:cNvPicPr>
          <p:nvPr/>
        </p:nvPicPr>
        <p:blipFill>
          <a:blip r:embed="rId3">
            <a:extLst>
              <a:ext uri="{28A0092B-C50C-407E-A947-70E740481C1C}">
                <a14:useLocalDpi xmlns:a14="http://schemas.microsoft.com/office/drawing/2010/main" val="0"/>
              </a:ext>
            </a:extLst>
          </a:blip>
          <a:srcRect t="10497" b="18013"/>
          <a:stretch>
            <a:fillRect/>
          </a:stretch>
        </p:blipFill>
        <p:spPr bwMode="auto">
          <a:xfrm>
            <a:off x="9896361" y="5328090"/>
            <a:ext cx="1741744" cy="1245173"/>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p:spPr>
      </p:pic>
      <p:sp>
        <p:nvSpPr>
          <p:cNvPr id="7" name="TextBox 6">
            <a:extLst>
              <a:ext uri="{FF2B5EF4-FFF2-40B4-BE49-F238E27FC236}">
                <a16:creationId xmlns:a16="http://schemas.microsoft.com/office/drawing/2014/main" id="{333F2AA3-FB24-28AA-1062-A678306FFE35}"/>
              </a:ext>
            </a:extLst>
          </p:cNvPr>
          <p:cNvSpPr txBox="1"/>
          <p:nvPr/>
        </p:nvSpPr>
        <p:spPr>
          <a:xfrm>
            <a:off x="3960000" y="5022798"/>
            <a:ext cx="7495821" cy="923330"/>
          </a:xfrm>
          <a:prstGeom prst="rect">
            <a:avLst/>
          </a:prstGeom>
          <a:noFill/>
        </p:spPr>
        <p:txBody>
          <a:bodyPr wrap="square" rtlCol="0">
            <a:spAutoFit/>
          </a:bodyPr>
          <a:lstStyle/>
          <a:p>
            <a:r>
              <a:rPr lang="en-GB" dirty="0">
                <a:highlight>
                  <a:srgbClr val="FFFFFF"/>
                </a:highlight>
              </a:rPr>
              <a:t>T</a:t>
            </a:r>
            <a:r>
              <a:rPr lang="en-GB" sz="1800" dirty="0">
                <a:effectLst/>
                <a:highlight>
                  <a:srgbClr val="FFFFFF"/>
                </a:highlight>
                <a:ea typeface="+mn-ea"/>
              </a:rPr>
              <a:t>he Agile Methodology shows VET programs must remain flexible despite following a given framework, which inevitably creates a tension </a:t>
            </a:r>
          </a:p>
          <a:p>
            <a:r>
              <a:rPr lang="en-GB" sz="1800" dirty="0">
                <a:effectLst/>
                <a:highlight>
                  <a:srgbClr val="FFFFFF"/>
                </a:highlight>
                <a:ea typeface="+mn-ea"/>
              </a:rPr>
              <a:t>between flexibility and rigidity</a:t>
            </a:r>
            <a:endParaRPr lang="en-IE" dirty="0"/>
          </a:p>
        </p:txBody>
      </p:sp>
    </p:spTree>
    <p:extLst>
      <p:ext uri="{BB962C8B-B14F-4D97-AF65-F5344CB8AC3E}">
        <p14:creationId xmlns:p14="http://schemas.microsoft.com/office/powerpoint/2010/main" val="3855178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par>
                          <p:cTn id="26" fill="hold">
                            <p:stCondLst>
                              <p:cond delay="500"/>
                            </p:stCondLst>
                            <p:childTnLst>
                              <p:par>
                                <p:cTn id="27" presetID="31" presetClass="entr" presetSubtype="0"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1000" fill="hold"/>
                                        <p:tgtEl>
                                          <p:spTgt spid="8"/>
                                        </p:tgtEl>
                                        <p:attrNameLst>
                                          <p:attrName>ppt_w</p:attrName>
                                        </p:attrNameLst>
                                      </p:cBhvr>
                                      <p:tavLst>
                                        <p:tav tm="0">
                                          <p:val>
                                            <p:fltVal val="0"/>
                                          </p:val>
                                        </p:tav>
                                        <p:tav tm="100000">
                                          <p:val>
                                            <p:strVal val="#ppt_w"/>
                                          </p:val>
                                        </p:tav>
                                      </p:tavLst>
                                    </p:anim>
                                    <p:anim calcmode="lin" valueType="num">
                                      <p:cBhvr>
                                        <p:cTn id="30" dur="1000" fill="hold"/>
                                        <p:tgtEl>
                                          <p:spTgt spid="8"/>
                                        </p:tgtEl>
                                        <p:attrNameLst>
                                          <p:attrName>ppt_h</p:attrName>
                                        </p:attrNameLst>
                                      </p:cBhvr>
                                      <p:tavLst>
                                        <p:tav tm="0">
                                          <p:val>
                                            <p:fltVal val="0"/>
                                          </p:val>
                                        </p:tav>
                                        <p:tav tm="100000">
                                          <p:val>
                                            <p:strVal val="#ppt_h"/>
                                          </p:val>
                                        </p:tav>
                                      </p:tavLst>
                                    </p:anim>
                                    <p:anim calcmode="lin" valueType="num">
                                      <p:cBhvr>
                                        <p:cTn id="31" dur="1000" fill="hold"/>
                                        <p:tgtEl>
                                          <p:spTgt spid="8"/>
                                        </p:tgtEl>
                                        <p:attrNameLst>
                                          <p:attrName>style.rotation</p:attrName>
                                        </p:attrNameLst>
                                      </p:cBhvr>
                                      <p:tavLst>
                                        <p:tav tm="0">
                                          <p:val>
                                            <p:fltVal val="90"/>
                                          </p:val>
                                        </p:tav>
                                        <p:tav tm="100000">
                                          <p:val>
                                            <p:fltVal val="0"/>
                                          </p:val>
                                        </p:tav>
                                      </p:tavLst>
                                    </p:anim>
                                    <p:animEffect transition="in" filter="fade">
                                      <p:cBhvr>
                                        <p:cTn id="32" dur="1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fade">
                                      <p:cBhvr>
                                        <p:cTn id="37" dur="500"/>
                                        <p:tgtEl>
                                          <p:spTgt spid="36"/>
                                        </p:tgtEl>
                                      </p:cBhvr>
                                    </p:animEffect>
                                  </p:childTnLst>
                                </p:cTn>
                              </p:par>
                            </p:childTnLst>
                          </p:cTn>
                        </p:par>
                        <p:par>
                          <p:cTn id="38" fill="hold">
                            <p:stCondLst>
                              <p:cond delay="500"/>
                            </p:stCondLst>
                            <p:childTnLst>
                              <p:par>
                                <p:cTn id="39" presetID="31" presetClass="entr" presetSubtype="0" fill="hold" nodeType="after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p:cTn id="41" dur="1000" fill="hold"/>
                                        <p:tgtEl>
                                          <p:spTgt spid="14"/>
                                        </p:tgtEl>
                                        <p:attrNameLst>
                                          <p:attrName>ppt_w</p:attrName>
                                        </p:attrNameLst>
                                      </p:cBhvr>
                                      <p:tavLst>
                                        <p:tav tm="0">
                                          <p:val>
                                            <p:fltVal val="0"/>
                                          </p:val>
                                        </p:tav>
                                        <p:tav tm="100000">
                                          <p:val>
                                            <p:strVal val="#ppt_w"/>
                                          </p:val>
                                        </p:tav>
                                      </p:tavLst>
                                    </p:anim>
                                    <p:anim calcmode="lin" valueType="num">
                                      <p:cBhvr>
                                        <p:cTn id="42" dur="1000" fill="hold"/>
                                        <p:tgtEl>
                                          <p:spTgt spid="14"/>
                                        </p:tgtEl>
                                        <p:attrNameLst>
                                          <p:attrName>ppt_h</p:attrName>
                                        </p:attrNameLst>
                                      </p:cBhvr>
                                      <p:tavLst>
                                        <p:tav tm="0">
                                          <p:val>
                                            <p:fltVal val="0"/>
                                          </p:val>
                                        </p:tav>
                                        <p:tav tm="100000">
                                          <p:val>
                                            <p:strVal val="#ppt_h"/>
                                          </p:val>
                                        </p:tav>
                                      </p:tavLst>
                                    </p:anim>
                                    <p:anim calcmode="lin" valueType="num">
                                      <p:cBhvr>
                                        <p:cTn id="43" dur="1000" fill="hold"/>
                                        <p:tgtEl>
                                          <p:spTgt spid="14"/>
                                        </p:tgtEl>
                                        <p:attrNameLst>
                                          <p:attrName>style.rotation</p:attrName>
                                        </p:attrNameLst>
                                      </p:cBhvr>
                                      <p:tavLst>
                                        <p:tav tm="0">
                                          <p:val>
                                            <p:fltVal val="90"/>
                                          </p:val>
                                        </p:tav>
                                        <p:tav tm="100000">
                                          <p:val>
                                            <p:fltVal val="0"/>
                                          </p:val>
                                        </p:tav>
                                      </p:tavLst>
                                    </p:anim>
                                    <p:animEffect transition="in" filter="fade">
                                      <p:cBhvr>
                                        <p:cTn id="44" dur="10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500"/>
                                        <p:tgtEl>
                                          <p:spTgt spid="7"/>
                                        </p:tgtEl>
                                      </p:cBhvr>
                                    </p:animEffect>
                                  </p:childTnLst>
                                </p:cTn>
                              </p:par>
                            </p:childTnLst>
                          </p:cTn>
                        </p:par>
                        <p:par>
                          <p:cTn id="50" fill="hold">
                            <p:stCondLst>
                              <p:cond delay="500"/>
                            </p:stCondLst>
                            <p:childTnLst>
                              <p:par>
                                <p:cTn id="51" presetID="31" presetClass="entr" presetSubtype="0"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1000" fill="hold"/>
                                        <p:tgtEl>
                                          <p:spTgt spid="20"/>
                                        </p:tgtEl>
                                        <p:attrNameLst>
                                          <p:attrName>ppt_w</p:attrName>
                                        </p:attrNameLst>
                                      </p:cBhvr>
                                      <p:tavLst>
                                        <p:tav tm="0">
                                          <p:val>
                                            <p:fltVal val="0"/>
                                          </p:val>
                                        </p:tav>
                                        <p:tav tm="100000">
                                          <p:val>
                                            <p:strVal val="#ppt_w"/>
                                          </p:val>
                                        </p:tav>
                                      </p:tavLst>
                                    </p:anim>
                                    <p:anim calcmode="lin" valueType="num">
                                      <p:cBhvr>
                                        <p:cTn id="54" dur="1000" fill="hold"/>
                                        <p:tgtEl>
                                          <p:spTgt spid="20"/>
                                        </p:tgtEl>
                                        <p:attrNameLst>
                                          <p:attrName>ppt_h</p:attrName>
                                        </p:attrNameLst>
                                      </p:cBhvr>
                                      <p:tavLst>
                                        <p:tav tm="0">
                                          <p:val>
                                            <p:fltVal val="0"/>
                                          </p:val>
                                        </p:tav>
                                        <p:tav tm="100000">
                                          <p:val>
                                            <p:strVal val="#ppt_h"/>
                                          </p:val>
                                        </p:tav>
                                      </p:tavLst>
                                    </p:anim>
                                    <p:anim calcmode="lin" valueType="num">
                                      <p:cBhvr>
                                        <p:cTn id="55" dur="1000" fill="hold"/>
                                        <p:tgtEl>
                                          <p:spTgt spid="20"/>
                                        </p:tgtEl>
                                        <p:attrNameLst>
                                          <p:attrName>style.rotation</p:attrName>
                                        </p:attrNameLst>
                                      </p:cBhvr>
                                      <p:tavLst>
                                        <p:tav tm="0">
                                          <p:val>
                                            <p:fltVal val="90"/>
                                          </p:val>
                                        </p:tav>
                                        <p:tav tm="100000">
                                          <p:val>
                                            <p:fltVal val="0"/>
                                          </p:val>
                                        </p:tav>
                                      </p:tavLst>
                                    </p:anim>
                                    <p:animEffect transition="in" filter="fade">
                                      <p:cBhvr>
                                        <p:cTn id="56" dur="10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1000" fill="hold"/>
                                        <p:tgtEl>
                                          <p:spTgt spid="11"/>
                                        </p:tgtEl>
                                        <p:attrNameLst>
                                          <p:attrName>ppt_w</p:attrName>
                                        </p:attrNameLst>
                                      </p:cBhvr>
                                      <p:tavLst>
                                        <p:tav tm="0">
                                          <p:val>
                                            <p:fltVal val="0"/>
                                          </p:val>
                                        </p:tav>
                                        <p:tav tm="100000">
                                          <p:val>
                                            <p:strVal val="#ppt_w"/>
                                          </p:val>
                                        </p:tav>
                                      </p:tavLst>
                                    </p:anim>
                                    <p:anim calcmode="lin" valueType="num">
                                      <p:cBhvr>
                                        <p:cTn id="62" dur="1000" fill="hold"/>
                                        <p:tgtEl>
                                          <p:spTgt spid="11"/>
                                        </p:tgtEl>
                                        <p:attrNameLst>
                                          <p:attrName>ppt_h</p:attrName>
                                        </p:attrNameLst>
                                      </p:cBhvr>
                                      <p:tavLst>
                                        <p:tav tm="0">
                                          <p:val>
                                            <p:fltVal val="0"/>
                                          </p:val>
                                        </p:tav>
                                        <p:tav tm="100000">
                                          <p:val>
                                            <p:strVal val="#ppt_h"/>
                                          </p:val>
                                        </p:tav>
                                      </p:tavLst>
                                    </p:anim>
                                    <p:anim calcmode="lin" valueType="num">
                                      <p:cBhvr>
                                        <p:cTn id="63" dur="1000" fill="hold"/>
                                        <p:tgtEl>
                                          <p:spTgt spid="11"/>
                                        </p:tgtEl>
                                        <p:attrNameLst>
                                          <p:attrName>style.rotation</p:attrName>
                                        </p:attrNameLst>
                                      </p:cBhvr>
                                      <p:tavLst>
                                        <p:tav tm="0">
                                          <p:val>
                                            <p:fltVal val="90"/>
                                          </p:val>
                                        </p:tav>
                                        <p:tav tm="100000">
                                          <p:val>
                                            <p:fltVal val="0"/>
                                          </p:val>
                                        </p:tav>
                                      </p:tavLst>
                                    </p:anim>
                                    <p:animEffect transition="in" filter="fade">
                                      <p:cBhvr>
                                        <p:cTn id="64" dur="1000"/>
                                        <p:tgtEl>
                                          <p:spTgt spid="11"/>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nodeType="clickEffect">
                                  <p:stCondLst>
                                    <p:cond delay="0"/>
                                  </p:stCondLst>
                                  <p:childTnLst>
                                    <p:set>
                                      <p:cBhvr>
                                        <p:cTn id="68" dur="1" fill="hold">
                                          <p:stCondLst>
                                            <p:cond delay="0"/>
                                          </p:stCondLst>
                                        </p:cTn>
                                        <p:tgtEl>
                                          <p:spTgt spid="6"/>
                                        </p:tgtEl>
                                        <p:attrNameLst>
                                          <p:attrName>style.visibility</p:attrName>
                                        </p:attrNameLst>
                                      </p:cBhvr>
                                      <p:to>
                                        <p:strVal val="visible"/>
                                      </p:to>
                                    </p:set>
                                    <p:anim calcmode="lin" valueType="num">
                                      <p:cBhvr>
                                        <p:cTn id="69" dur="1000" fill="hold"/>
                                        <p:tgtEl>
                                          <p:spTgt spid="6"/>
                                        </p:tgtEl>
                                        <p:attrNameLst>
                                          <p:attrName>ppt_w</p:attrName>
                                        </p:attrNameLst>
                                      </p:cBhvr>
                                      <p:tavLst>
                                        <p:tav tm="0">
                                          <p:val>
                                            <p:fltVal val="0"/>
                                          </p:val>
                                        </p:tav>
                                        <p:tav tm="100000">
                                          <p:val>
                                            <p:strVal val="#ppt_w"/>
                                          </p:val>
                                        </p:tav>
                                      </p:tavLst>
                                    </p:anim>
                                    <p:anim calcmode="lin" valueType="num">
                                      <p:cBhvr>
                                        <p:cTn id="70" dur="1000" fill="hold"/>
                                        <p:tgtEl>
                                          <p:spTgt spid="6"/>
                                        </p:tgtEl>
                                        <p:attrNameLst>
                                          <p:attrName>ppt_h</p:attrName>
                                        </p:attrNameLst>
                                      </p:cBhvr>
                                      <p:tavLst>
                                        <p:tav tm="0">
                                          <p:val>
                                            <p:fltVal val="0"/>
                                          </p:val>
                                        </p:tav>
                                        <p:tav tm="100000">
                                          <p:val>
                                            <p:strVal val="#ppt_h"/>
                                          </p:val>
                                        </p:tav>
                                      </p:tavLst>
                                    </p:anim>
                                    <p:anim calcmode="lin" valueType="num">
                                      <p:cBhvr>
                                        <p:cTn id="71" dur="1000" fill="hold"/>
                                        <p:tgtEl>
                                          <p:spTgt spid="6"/>
                                        </p:tgtEl>
                                        <p:attrNameLst>
                                          <p:attrName>style.rotation</p:attrName>
                                        </p:attrNameLst>
                                      </p:cBhvr>
                                      <p:tavLst>
                                        <p:tav tm="0">
                                          <p:val>
                                            <p:fltVal val="90"/>
                                          </p:val>
                                        </p:tav>
                                        <p:tav tm="100000">
                                          <p:val>
                                            <p:fltVal val="0"/>
                                          </p:val>
                                        </p:tav>
                                      </p:tavLst>
                                    </p:anim>
                                    <p:animEffect transition="in" filter="fade">
                                      <p:cBhvr>
                                        <p:cTn id="7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4" grpId="0"/>
      <p:bldP spid="35" grpId="0"/>
      <p:bldP spid="3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C928F1-A109-EC76-7AEF-BB37FE669CB4}"/>
              </a:ext>
            </a:extLst>
          </p:cNvPr>
          <p:cNvSpPr txBox="1"/>
          <p:nvPr/>
        </p:nvSpPr>
        <p:spPr>
          <a:xfrm>
            <a:off x="5893200" y="1350210"/>
            <a:ext cx="5301192" cy="4524316"/>
          </a:xfrm>
          <a:prstGeom prst="rect">
            <a:avLst/>
          </a:prstGeom>
          <a:noFill/>
        </p:spPr>
        <p:txBody>
          <a:bodyPr wrap="square" rtlCol="0">
            <a:spAutoFit/>
          </a:bodyPr>
          <a:lstStyle/>
          <a:p>
            <a:r>
              <a:rPr lang="en-GB" dirty="0">
                <a:effectLst/>
                <a:highlight>
                  <a:srgbClr val="FFFFFF"/>
                </a:highlight>
                <a:latin typeface="Arial" panose="020B0604020202020204" pitchFamily="34" charset="0"/>
              </a:rPr>
              <a:t>Emerging from the primary data (focus groups and surveys) and secondary data (the examined learning/holistic models), the creation of a holistic VET online program the “</a:t>
            </a:r>
            <a:r>
              <a:rPr lang="en-GB" b="1" dirty="0">
                <a:solidFill>
                  <a:srgbClr val="000000"/>
                </a:solidFill>
                <a:effectLst/>
                <a:highlight>
                  <a:srgbClr val="FFFFFF"/>
                </a:highlight>
                <a:latin typeface="Arial" panose="020B0604020202020204" pitchFamily="34" charset="0"/>
                <a:ea typeface="Times New Roman" panose="02020603050405020304" pitchFamily="18" charset="0"/>
              </a:rPr>
              <a:t>Agile-2-VET Holistic Digital Training Model</a:t>
            </a:r>
            <a:r>
              <a:rPr lang="en-GB" dirty="0">
                <a:solidFill>
                  <a:srgbClr val="000000"/>
                </a:solidFill>
                <a:effectLst/>
                <a:highlight>
                  <a:srgbClr val="FFFFFF"/>
                </a:highlight>
                <a:latin typeface="Arial" panose="020B0604020202020204" pitchFamily="34" charset="0"/>
                <a:ea typeface="Times New Roman" panose="02020603050405020304" pitchFamily="18" charset="0"/>
              </a:rPr>
              <a:t>”.</a:t>
            </a:r>
          </a:p>
          <a:p>
            <a:endParaRPr lang="en-GB" dirty="0">
              <a:highlight>
                <a:srgbClr val="FFFFFF"/>
              </a:highlight>
              <a:latin typeface="Arial" panose="020B0604020202020204" pitchFamily="34" charset="0"/>
            </a:endParaRPr>
          </a:p>
          <a:p>
            <a:r>
              <a:rPr lang="en-GB" dirty="0">
                <a:effectLst/>
                <a:highlight>
                  <a:srgbClr val="FFFFFF"/>
                </a:highlight>
                <a:latin typeface="Arial" panose="020B0604020202020204" pitchFamily="34" charset="0"/>
              </a:rPr>
              <a:t>It includes precise steps (</a:t>
            </a:r>
            <a:r>
              <a:rPr lang="en-GB" b="1" dirty="0">
                <a:effectLst/>
                <a:highlight>
                  <a:srgbClr val="FFFFFF"/>
                </a:highlight>
                <a:latin typeface="Arial" panose="020B0604020202020204" pitchFamily="34" charset="0"/>
              </a:rPr>
              <a:t>design</a:t>
            </a:r>
            <a:r>
              <a:rPr lang="en-GB" dirty="0">
                <a:effectLst/>
                <a:highlight>
                  <a:srgbClr val="FFFFFF"/>
                </a:highlight>
                <a:latin typeface="Arial" panose="020B0604020202020204" pitchFamily="34" charset="0"/>
              </a:rPr>
              <a:t>, </a:t>
            </a:r>
            <a:r>
              <a:rPr lang="en-GB" b="1" dirty="0">
                <a:effectLst/>
                <a:highlight>
                  <a:srgbClr val="FFFFFF"/>
                </a:highlight>
                <a:latin typeface="Arial" panose="020B0604020202020204" pitchFamily="34" charset="0"/>
              </a:rPr>
              <a:t>implementation</a:t>
            </a:r>
            <a:r>
              <a:rPr lang="en-GB" dirty="0">
                <a:effectLst/>
                <a:highlight>
                  <a:srgbClr val="FFFFFF"/>
                </a:highlight>
                <a:latin typeface="Arial" panose="020B0604020202020204" pitchFamily="34" charset="0"/>
              </a:rPr>
              <a:t> and </a:t>
            </a:r>
            <a:r>
              <a:rPr lang="en-GB" b="1" dirty="0">
                <a:effectLst/>
                <a:highlight>
                  <a:srgbClr val="FFFFFF"/>
                </a:highlight>
                <a:latin typeface="Arial" panose="020B0604020202020204" pitchFamily="34" charset="0"/>
              </a:rPr>
              <a:t>evaluation</a:t>
            </a:r>
            <a:r>
              <a:rPr lang="en-GB" dirty="0">
                <a:effectLst/>
                <a:highlight>
                  <a:srgbClr val="FFFFFF"/>
                </a:highlight>
                <a:latin typeface="Arial" panose="020B0604020202020204" pitchFamily="34" charset="0"/>
              </a:rPr>
              <a:t>) with a constantly open feedback channel. In a sense, a VET online program is an adaptive system, altering its components as a result of iterative feedback loops. </a:t>
            </a:r>
          </a:p>
          <a:p>
            <a:endParaRPr lang="en-GB" dirty="0">
              <a:highlight>
                <a:srgbClr val="FFFFFF"/>
              </a:highlight>
              <a:latin typeface="Arial" panose="020B0604020202020204" pitchFamily="34" charset="0"/>
            </a:endParaRPr>
          </a:p>
          <a:p>
            <a:r>
              <a:rPr lang="en-GB" dirty="0">
                <a:effectLst/>
                <a:highlight>
                  <a:srgbClr val="FFFFFF"/>
                </a:highlight>
                <a:latin typeface="Arial" panose="020B0604020202020204" pitchFamily="34" charset="0"/>
              </a:rPr>
              <a:t>The proposed model also reinforces the need for constant evaluation, a process in which all partners already thoroughly engage</a:t>
            </a:r>
            <a:endParaRPr lang="en-IE" dirty="0">
              <a:highlight>
                <a:srgbClr val="FFFFFF"/>
              </a:highlight>
            </a:endParaRPr>
          </a:p>
        </p:txBody>
      </p:sp>
      <p:pic>
        <p:nvPicPr>
          <p:cNvPr id="4" name="Immagine 5">
            <a:extLst>
              <a:ext uri="{FF2B5EF4-FFF2-40B4-BE49-F238E27FC236}">
                <a16:creationId xmlns:a16="http://schemas.microsoft.com/office/drawing/2014/main" id="{24B2B4F7-3ED6-8A7C-9C81-8F5ABE1DF11E}"/>
              </a:ext>
            </a:extLst>
          </p:cNvPr>
          <p:cNvPicPr>
            <a:picLocks noChangeAspect="1"/>
          </p:cNvPicPr>
          <p:nvPr/>
        </p:nvPicPr>
        <p:blipFill>
          <a:blip r:embed="rId3">
            <a:extLst>
              <a:ext uri="{28A0092B-C50C-407E-A947-70E740481C1C}">
                <a14:useLocalDpi xmlns:a14="http://schemas.microsoft.com/office/drawing/2010/main" val="0"/>
              </a:ext>
            </a:extLst>
          </a:blip>
          <a:srcRect t="10497" b="18013"/>
          <a:stretch>
            <a:fillRect/>
          </a:stretch>
        </p:blipFill>
        <p:spPr bwMode="auto">
          <a:xfrm>
            <a:off x="507999" y="5215467"/>
            <a:ext cx="1640197" cy="117257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graphicFrame>
        <p:nvGraphicFramePr>
          <p:cNvPr id="5" name="Diagram 4"/>
          <p:cNvGraphicFramePr/>
          <p:nvPr>
            <p:extLst>
              <p:ext uri="{D42A27DB-BD31-4B8C-83A1-F6EECF244321}">
                <p14:modId xmlns:p14="http://schemas.microsoft.com/office/powerpoint/2010/main" val="1471745068"/>
              </p:ext>
            </p:extLst>
          </p:nvPr>
        </p:nvGraphicFramePr>
        <p:xfrm>
          <a:off x="676342" y="1832643"/>
          <a:ext cx="4517967" cy="31329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813CE276-F7F3-BAC7-71CF-78E511DC9B5D}"/>
              </a:ext>
            </a:extLst>
          </p:cNvPr>
          <p:cNvSpPr txBox="1"/>
          <p:nvPr/>
        </p:nvSpPr>
        <p:spPr>
          <a:xfrm>
            <a:off x="5040000" y="288636"/>
            <a:ext cx="6298800" cy="584776"/>
          </a:xfrm>
          <a:prstGeom prst="rect">
            <a:avLst/>
          </a:prstGeom>
          <a:noFill/>
        </p:spPr>
        <p:txBody>
          <a:bodyPr wrap="square" rtlCol="0">
            <a:spAutoFit/>
          </a:bodyPr>
          <a:lstStyle/>
          <a:p>
            <a:r>
              <a:rPr lang="en-GB" sz="3200" b="1" dirty="0">
                <a:latin typeface="+mj-lt"/>
              </a:rPr>
              <a:t>Step 2: Training Model Development</a:t>
            </a:r>
          </a:p>
        </p:txBody>
      </p:sp>
    </p:spTree>
    <p:extLst>
      <p:ext uri="{BB962C8B-B14F-4D97-AF65-F5344CB8AC3E}">
        <p14:creationId xmlns:p14="http://schemas.microsoft.com/office/powerpoint/2010/main" val="3565080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B249CE5-70C4-47FA-2F8E-0EBA1DBFE1D9}"/>
              </a:ext>
            </a:extLst>
          </p:cNvPr>
          <p:cNvGraphicFramePr/>
          <p:nvPr>
            <p:extLst>
              <p:ext uri="{D42A27DB-BD31-4B8C-83A1-F6EECF244321}">
                <p14:modId xmlns:p14="http://schemas.microsoft.com/office/powerpoint/2010/main" val="1360549257"/>
              </p:ext>
            </p:extLst>
          </p:nvPr>
        </p:nvGraphicFramePr>
        <p:xfrm>
          <a:off x="0" y="835992"/>
          <a:ext cx="5863520" cy="48573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5FC928F1-A109-EC76-7AEF-BB37FE669CB4}"/>
              </a:ext>
            </a:extLst>
          </p:cNvPr>
          <p:cNvSpPr txBox="1"/>
          <p:nvPr/>
        </p:nvSpPr>
        <p:spPr>
          <a:xfrm>
            <a:off x="5893200" y="1421345"/>
            <a:ext cx="5301192" cy="3970318"/>
          </a:xfrm>
          <a:prstGeom prst="rect">
            <a:avLst/>
          </a:prstGeom>
          <a:noFill/>
        </p:spPr>
        <p:txBody>
          <a:bodyPr wrap="square" rtlCol="0">
            <a:spAutoFit/>
          </a:bodyPr>
          <a:lstStyle/>
          <a:p>
            <a:r>
              <a:rPr lang="en-GB" dirty="0">
                <a:highlight>
                  <a:srgbClr val="FFFFFF"/>
                </a:highlight>
                <a:latin typeface="Arial" panose="020B0604020202020204" pitchFamily="34" charset="0"/>
              </a:rPr>
              <a:t>The VET sector comprises of a mix of cohorts including: </a:t>
            </a:r>
          </a:p>
          <a:p>
            <a:endParaRPr lang="en-GB" dirty="0">
              <a:highlight>
                <a:srgbClr val="FFFFFF"/>
              </a:highlight>
              <a:latin typeface="Arial" panose="020B0604020202020204" pitchFamily="34" charset="0"/>
            </a:endParaRPr>
          </a:p>
          <a:p>
            <a:pPr marL="285750" indent="-285750">
              <a:buFont typeface="Arial"/>
              <a:buChar char="•"/>
            </a:pPr>
            <a:r>
              <a:rPr lang="en-GB" dirty="0">
                <a:highlight>
                  <a:srgbClr val="FFFFFF"/>
                </a:highlight>
                <a:latin typeface="Arial" panose="020B0604020202020204" pitchFamily="34" charset="0"/>
              </a:rPr>
              <a:t>Facilitators</a:t>
            </a:r>
          </a:p>
          <a:p>
            <a:pPr marL="285750" indent="-285750">
              <a:buFont typeface="Arial"/>
              <a:buChar char="•"/>
            </a:pPr>
            <a:r>
              <a:rPr lang="en-GB" dirty="0">
                <a:highlight>
                  <a:srgbClr val="FFFFFF"/>
                </a:highlight>
                <a:latin typeface="Arial" panose="020B0604020202020204" pitchFamily="34" charset="0"/>
              </a:rPr>
              <a:t>Teachers</a:t>
            </a:r>
          </a:p>
          <a:p>
            <a:pPr marL="285750" indent="-285750">
              <a:buFont typeface="Arial"/>
              <a:buChar char="•"/>
            </a:pPr>
            <a:r>
              <a:rPr lang="en-GB" dirty="0">
                <a:highlight>
                  <a:srgbClr val="FFFFFF"/>
                </a:highlight>
                <a:latin typeface="Arial" panose="020B0604020202020204" pitchFamily="34" charset="0"/>
              </a:rPr>
              <a:t>Designers </a:t>
            </a:r>
          </a:p>
          <a:p>
            <a:pPr marL="285750" indent="-285750">
              <a:buFont typeface="Arial"/>
              <a:buChar char="•"/>
            </a:pPr>
            <a:r>
              <a:rPr lang="en-GB" dirty="0">
                <a:highlight>
                  <a:srgbClr val="FFFFFF"/>
                </a:highlight>
                <a:latin typeface="Arial" panose="020B0604020202020204" pitchFamily="34" charset="0"/>
              </a:rPr>
              <a:t>Stakeholders</a:t>
            </a:r>
          </a:p>
          <a:p>
            <a:endParaRPr lang="en-GB" dirty="0">
              <a:highlight>
                <a:srgbClr val="FFFFFF"/>
              </a:highlight>
              <a:latin typeface="Arial" panose="020B0604020202020204" pitchFamily="34" charset="0"/>
            </a:endParaRPr>
          </a:p>
          <a:p>
            <a:r>
              <a:rPr lang="en-GB" dirty="0">
                <a:highlight>
                  <a:srgbClr val="FFFFFF"/>
                </a:highlight>
                <a:latin typeface="Arial" panose="020B0604020202020204" pitchFamily="34" charset="0"/>
              </a:rPr>
              <a:t>Adding a 4</a:t>
            </a:r>
            <a:r>
              <a:rPr lang="en-GB" baseline="30000" dirty="0">
                <a:highlight>
                  <a:srgbClr val="FFFFFF"/>
                </a:highlight>
                <a:latin typeface="Arial" panose="020B0604020202020204" pitchFamily="34" charset="0"/>
              </a:rPr>
              <a:t>th</a:t>
            </a:r>
            <a:r>
              <a:rPr lang="en-GB" dirty="0">
                <a:highlight>
                  <a:srgbClr val="FFFFFF"/>
                </a:highlight>
                <a:latin typeface="Arial" panose="020B0604020202020204" pitchFamily="34" charset="0"/>
              </a:rPr>
              <a:t> “Planning” component to the Agile-2-VET Holistic Digital Training Model provides opportunity to build collaboration, engagement and understanding of training needs, highlighted in the data as important to the success of design and development of training content.</a:t>
            </a:r>
          </a:p>
        </p:txBody>
      </p:sp>
      <p:pic>
        <p:nvPicPr>
          <p:cNvPr id="4" name="Immagine 5">
            <a:extLst>
              <a:ext uri="{FF2B5EF4-FFF2-40B4-BE49-F238E27FC236}">
                <a16:creationId xmlns:a16="http://schemas.microsoft.com/office/drawing/2014/main" id="{24B2B4F7-3ED6-8A7C-9C81-8F5ABE1DF11E}"/>
              </a:ext>
            </a:extLst>
          </p:cNvPr>
          <p:cNvPicPr>
            <a:picLocks noChangeAspect="1"/>
          </p:cNvPicPr>
          <p:nvPr/>
        </p:nvPicPr>
        <p:blipFill>
          <a:blip r:embed="rId8">
            <a:extLst>
              <a:ext uri="{28A0092B-C50C-407E-A947-70E740481C1C}">
                <a14:useLocalDpi xmlns:a14="http://schemas.microsoft.com/office/drawing/2010/main" val="0"/>
              </a:ext>
            </a:extLst>
          </a:blip>
          <a:srcRect t="10497" b="18013"/>
          <a:stretch>
            <a:fillRect/>
          </a:stretch>
        </p:blipFill>
        <p:spPr bwMode="auto">
          <a:xfrm>
            <a:off x="507999" y="5215467"/>
            <a:ext cx="1640197" cy="117257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
        <p:nvSpPr>
          <p:cNvPr id="5" name="TextBox 4">
            <a:extLst>
              <a:ext uri="{FF2B5EF4-FFF2-40B4-BE49-F238E27FC236}">
                <a16:creationId xmlns:a16="http://schemas.microsoft.com/office/drawing/2014/main" id="{FF3886E0-CAC1-72A8-8B15-856827A77F54}"/>
              </a:ext>
            </a:extLst>
          </p:cNvPr>
          <p:cNvSpPr txBox="1"/>
          <p:nvPr/>
        </p:nvSpPr>
        <p:spPr>
          <a:xfrm>
            <a:off x="5682897" y="336315"/>
            <a:ext cx="4883811" cy="999351"/>
          </a:xfrm>
          <a:prstGeom prst="rect">
            <a:avLst/>
          </a:prstGeom>
        </p:spPr>
        <p:txBody>
          <a:bodyPr vert="horz" lIns="91440" tIns="45720" rIns="91440" bIns="45720" rtlCol="0" anchor="ctr">
            <a:normAutofit/>
          </a:bodyPr>
          <a:lstStyle/>
          <a:p>
            <a:pPr>
              <a:lnSpc>
                <a:spcPct val="90000"/>
              </a:lnSpc>
              <a:spcBef>
                <a:spcPct val="0"/>
              </a:spcBef>
              <a:spcAft>
                <a:spcPts val="600"/>
              </a:spcAft>
            </a:pPr>
            <a:endParaRPr lang="en-US" sz="4400" b="1" kern="1200" dirty="0">
              <a:solidFill>
                <a:schemeClr val="tx1"/>
              </a:solidFill>
              <a:latin typeface="+mj-lt"/>
              <a:ea typeface="+mj-ea"/>
              <a:cs typeface="+mj-cs"/>
            </a:endParaRPr>
          </a:p>
        </p:txBody>
      </p:sp>
      <p:sp>
        <p:nvSpPr>
          <p:cNvPr id="7" name="TextBox 6">
            <a:extLst>
              <a:ext uri="{FF2B5EF4-FFF2-40B4-BE49-F238E27FC236}">
                <a16:creationId xmlns:a16="http://schemas.microsoft.com/office/drawing/2014/main" id="{D1177918-3B62-170F-34C2-DEF4D9C963E2}"/>
              </a:ext>
            </a:extLst>
          </p:cNvPr>
          <p:cNvSpPr txBox="1"/>
          <p:nvPr/>
        </p:nvSpPr>
        <p:spPr>
          <a:xfrm>
            <a:off x="4640440" y="456250"/>
            <a:ext cx="7579430" cy="584776"/>
          </a:xfrm>
          <a:prstGeom prst="rect">
            <a:avLst/>
          </a:prstGeom>
          <a:noFill/>
        </p:spPr>
        <p:txBody>
          <a:bodyPr wrap="square">
            <a:spAutoFit/>
          </a:bodyPr>
          <a:lstStyle/>
          <a:p>
            <a:r>
              <a:rPr lang="en-GB" sz="3200" b="1" dirty="0">
                <a:solidFill>
                  <a:srgbClr val="000000"/>
                </a:solidFill>
                <a:effectLst/>
                <a:highlight>
                  <a:srgbClr val="FFFFFF"/>
                </a:highlight>
                <a:latin typeface="+mj-lt"/>
                <a:ea typeface="Times New Roman" panose="02020603050405020304" pitchFamily="18" charset="0"/>
              </a:rPr>
              <a:t>Agile-2-VET Holistic Digital Training Model</a:t>
            </a:r>
            <a:endParaRPr lang="en-IE" sz="3200" b="1" dirty="0">
              <a:latin typeface="+mj-lt"/>
            </a:endParaRPr>
          </a:p>
        </p:txBody>
      </p:sp>
    </p:spTree>
    <p:extLst>
      <p:ext uri="{BB962C8B-B14F-4D97-AF65-F5344CB8AC3E}">
        <p14:creationId xmlns:p14="http://schemas.microsoft.com/office/powerpoint/2010/main" val="424753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760</TotalTime>
  <Words>1549</Words>
  <Application>Microsoft Office PowerPoint</Application>
  <PresentationFormat>Bredbild</PresentationFormat>
  <Paragraphs>189</Paragraphs>
  <Slides>17</Slides>
  <Notes>13</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17</vt:i4>
      </vt:variant>
    </vt:vector>
  </HeadingPairs>
  <TitlesOfParts>
    <vt:vector size="21" baseType="lpstr">
      <vt:lpstr>Arial</vt:lpstr>
      <vt:lpstr>Calibri</vt:lpstr>
      <vt:lpstr>Calibri Light</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Natasha Dowd</dc:creator>
  <cp:lastModifiedBy>Ulf Sandström</cp:lastModifiedBy>
  <cp:revision>76</cp:revision>
  <dcterms:created xsi:type="dcterms:W3CDTF">2023-06-27T10:29:15Z</dcterms:created>
  <dcterms:modified xsi:type="dcterms:W3CDTF">2023-07-14T12:35:54Z</dcterms:modified>
</cp:coreProperties>
</file>